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8" r:id="rId1"/>
  </p:sldMasterIdLst>
  <p:notesMasterIdLst>
    <p:notesMasterId r:id="rId25"/>
  </p:notesMasterIdLst>
  <p:sldIdLst>
    <p:sldId id="314" r:id="rId2"/>
    <p:sldId id="257" r:id="rId3"/>
    <p:sldId id="258" r:id="rId4"/>
    <p:sldId id="259" r:id="rId5"/>
    <p:sldId id="260" r:id="rId6"/>
    <p:sldId id="261" r:id="rId7"/>
    <p:sldId id="262" r:id="rId8"/>
    <p:sldId id="263" r:id="rId9"/>
    <p:sldId id="264" r:id="rId10"/>
    <p:sldId id="265" r:id="rId11"/>
    <p:sldId id="266" r:id="rId12"/>
    <p:sldId id="267" r:id="rId13"/>
    <p:sldId id="268" r:id="rId14"/>
    <p:sldId id="315" r:id="rId15"/>
    <p:sldId id="269" r:id="rId16"/>
    <p:sldId id="270" r:id="rId17"/>
    <p:sldId id="271" r:id="rId18"/>
    <p:sldId id="272" r:id="rId19"/>
    <p:sldId id="273" r:id="rId20"/>
    <p:sldId id="316" r:id="rId21"/>
    <p:sldId id="274" r:id="rId22"/>
    <p:sldId id="275" r:id="rId23"/>
    <p:sldId id="276" r:id="rId2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4"/>
    <p:restoredTop sz="83220"/>
  </p:normalViewPr>
  <p:slideViewPr>
    <p:cSldViewPr>
      <p:cViewPr varScale="1">
        <p:scale>
          <a:sx n="60" d="100"/>
          <a:sy n="60" d="100"/>
        </p:scale>
        <p:origin x="142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DAB80-E287-40C1-9A70-9D99EBFD3A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F6A178-8CC2-42CF-B0D5-D8E179341A04}">
      <dgm:prSet/>
      <dgm:spPr/>
      <dgm:t>
        <a:bodyPr/>
        <a:lstStyle/>
        <a:p>
          <a:pPr>
            <a:lnSpc>
              <a:spcPct val="100000"/>
            </a:lnSpc>
          </a:pPr>
          <a:r>
            <a:rPr lang="en-US"/>
            <a:t>Resource accessibility</a:t>
          </a:r>
        </a:p>
      </dgm:t>
    </dgm:pt>
    <dgm:pt modelId="{5CFDCBFA-0561-4D60-A6B1-80FFF29AB530}" type="parTrans" cxnId="{EF6ED00C-9BC2-4371-B6FE-0432CB198135}">
      <dgm:prSet/>
      <dgm:spPr/>
      <dgm:t>
        <a:bodyPr/>
        <a:lstStyle/>
        <a:p>
          <a:endParaRPr lang="en-US"/>
        </a:p>
      </dgm:t>
    </dgm:pt>
    <dgm:pt modelId="{AE8F8793-48E7-46A8-B874-81F11F06A081}" type="sibTrans" cxnId="{EF6ED00C-9BC2-4371-B6FE-0432CB198135}">
      <dgm:prSet/>
      <dgm:spPr/>
      <dgm:t>
        <a:bodyPr/>
        <a:lstStyle/>
        <a:p>
          <a:endParaRPr lang="en-US"/>
        </a:p>
      </dgm:t>
    </dgm:pt>
    <dgm:pt modelId="{27EFF523-5412-47FA-B4E8-7156AF596158}">
      <dgm:prSet/>
      <dgm:spPr/>
      <dgm:t>
        <a:bodyPr/>
        <a:lstStyle/>
        <a:p>
          <a:pPr>
            <a:lnSpc>
              <a:spcPct val="100000"/>
            </a:lnSpc>
          </a:pPr>
          <a:r>
            <a:rPr lang="en-US"/>
            <a:t>For sharing and enhanced performance</a:t>
          </a:r>
        </a:p>
      </dgm:t>
    </dgm:pt>
    <dgm:pt modelId="{9288BF29-189B-4EC2-A61E-5DAC711A727E}" type="parTrans" cxnId="{EC522AD7-1DB9-4E4F-9297-7106CE1A1BF1}">
      <dgm:prSet/>
      <dgm:spPr/>
      <dgm:t>
        <a:bodyPr/>
        <a:lstStyle/>
        <a:p>
          <a:endParaRPr lang="en-US"/>
        </a:p>
      </dgm:t>
    </dgm:pt>
    <dgm:pt modelId="{CFA6C8CC-AF1F-4FD3-8650-6C0AF821BF6B}" type="sibTrans" cxnId="{EC522AD7-1DB9-4E4F-9297-7106CE1A1BF1}">
      <dgm:prSet/>
      <dgm:spPr/>
      <dgm:t>
        <a:bodyPr/>
        <a:lstStyle/>
        <a:p>
          <a:endParaRPr lang="en-US"/>
        </a:p>
      </dgm:t>
    </dgm:pt>
    <dgm:pt modelId="{D866B993-FC1C-4C44-8F22-D9D4FFDF6E50}">
      <dgm:prSet/>
      <dgm:spPr/>
      <dgm:t>
        <a:bodyPr/>
        <a:lstStyle/>
        <a:p>
          <a:pPr>
            <a:lnSpc>
              <a:spcPct val="100000"/>
            </a:lnSpc>
          </a:pPr>
          <a:r>
            <a:rPr lang="en-US"/>
            <a:t>Distribution transparency</a:t>
          </a:r>
        </a:p>
      </dgm:t>
    </dgm:pt>
    <dgm:pt modelId="{612C1D41-86E0-4E85-A0C4-2DC92433782D}" type="parTrans" cxnId="{AA5DC2E4-2E89-490B-A924-F56BA65F4561}">
      <dgm:prSet/>
      <dgm:spPr/>
      <dgm:t>
        <a:bodyPr/>
        <a:lstStyle/>
        <a:p>
          <a:endParaRPr lang="en-US"/>
        </a:p>
      </dgm:t>
    </dgm:pt>
    <dgm:pt modelId="{8DA6DAC6-CFBD-4EF4-BFF1-F5864C2FAE2D}" type="sibTrans" cxnId="{AA5DC2E4-2E89-490B-A924-F56BA65F4561}">
      <dgm:prSet/>
      <dgm:spPr/>
      <dgm:t>
        <a:bodyPr/>
        <a:lstStyle/>
        <a:p>
          <a:endParaRPr lang="en-US"/>
        </a:p>
      </dgm:t>
    </dgm:pt>
    <dgm:pt modelId="{A1BA00F2-27C5-4668-8590-419AD19C4DAD}">
      <dgm:prSet/>
      <dgm:spPr/>
      <dgm:t>
        <a:bodyPr/>
        <a:lstStyle/>
        <a:p>
          <a:pPr>
            <a:lnSpc>
              <a:spcPct val="100000"/>
            </a:lnSpc>
          </a:pPr>
          <a:r>
            <a:rPr lang="en-US"/>
            <a:t>For easier use</a:t>
          </a:r>
        </a:p>
      </dgm:t>
    </dgm:pt>
    <dgm:pt modelId="{D6F483F8-E3DC-4A2C-8824-9CFBB203AAF2}" type="parTrans" cxnId="{CCF58DAD-B73D-4CEF-B43A-6DE1F4351298}">
      <dgm:prSet/>
      <dgm:spPr/>
      <dgm:t>
        <a:bodyPr/>
        <a:lstStyle/>
        <a:p>
          <a:endParaRPr lang="en-US"/>
        </a:p>
      </dgm:t>
    </dgm:pt>
    <dgm:pt modelId="{170C5F45-A7BD-4FD6-9919-F43EAB9FE2AC}" type="sibTrans" cxnId="{CCF58DAD-B73D-4CEF-B43A-6DE1F4351298}">
      <dgm:prSet/>
      <dgm:spPr/>
      <dgm:t>
        <a:bodyPr/>
        <a:lstStyle/>
        <a:p>
          <a:endParaRPr lang="en-US"/>
        </a:p>
      </dgm:t>
    </dgm:pt>
    <dgm:pt modelId="{ABE72614-3AA3-4869-92E5-C05CEC5E78F9}">
      <dgm:prSet/>
      <dgm:spPr/>
      <dgm:t>
        <a:bodyPr/>
        <a:lstStyle/>
        <a:p>
          <a:pPr>
            <a:lnSpc>
              <a:spcPct val="100000"/>
            </a:lnSpc>
          </a:pPr>
          <a:r>
            <a:rPr lang="en-US"/>
            <a:t>Openness</a:t>
          </a:r>
        </a:p>
      </dgm:t>
    </dgm:pt>
    <dgm:pt modelId="{09733B59-9BF3-428A-A7A4-650F5EE8CD94}" type="parTrans" cxnId="{8C545C71-3EBD-4B70-A3E9-9FD56E93F73A}">
      <dgm:prSet/>
      <dgm:spPr/>
      <dgm:t>
        <a:bodyPr/>
        <a:lstStyle/>
        <a:p>
          <a:endParaRPr lang="en-US"/>
        </a:p>
      </dgm:t>
    </dgm:pt>
    <dgm:pt modelId="{D6810CC9-37DD-4B11-9B3C-D643B502EC8F}" type="sibTrans" cxnId="{8C545C71-3EBD-4B70-A3E9-9FD56E93F73A}">
      <dgm:prSet/>
      <dgm:spPr/>
      <dgm:t>
        <a:bodyPr/>
        <a:lstStyle/>
        <a:p>
          <a:endParaRPr lang="en-US"/>
        </a:p>
      </dgm:t>
    </dgm:pt>
    <dgm:pt modelId="{33BA2072-7D3C-40EB-AADE-E9D7C39386DF}">
      <dgm:prSet/>
      <dgm:spPr/>
      <dgm:t>
        <a:bodyPr/>
        <a:lstStyle/>
        <a:p>
          <a:pPr>
            <a:lnSpc>
              <a:spcPct val="100000"/>
            </a:lnSpc>
          </a:pPr>
          <a:r>
            <a:rPr lang="en-US"/>
            <a:t>To support interoperability, portability, extensibility</a:t>
          </a:r>
        </a:p>
      </dgm:t>
    </dgm:pt>
    <dgm:pt modelId="{9376CDE5-EA02-491B-A461-F5F502367E23}" type="parTrans" cxnId="{CEA24D5C-D83A-47D4-9949-9E3A4399FE5E}">
      <dgm:prSet/>
      <dgm:spPr/>
      <dgm:t>
        <a:bodyPr/>
        <a:lstStyle/>
        <a:p>
          <a:endParaRPr lang="en-US"/>
        </a:p>
      </dgm:t>
    </dgm:pt>
    <dgm:pt modelId="{E77B3AC2-E079-41C3-B891-6426A9A617D8}" type="sibTrans" cxnId="{CEA24D5C-D83A-47D4-9949-9E3A4399FE5E}">
      <dgm:prSet/>
      <dgm:spPr/>
      <dgm:t>
        <a:bodyPr/>
        <a:lstStyle/>
        <a:p>
          <a:endParaRPr lang="en-US"/>
        </a:p>
      </dgm:t>
    </dgm:pt>
    <dgm:pt modelId="{015DEDCE-4D6A-4E61-874C-DCFA6DBB0221}">
      <dgm:prSet/>
      <dgm:spPr/>
      <dgm:t>
        <a:bodyPr/>
        <a:lstStyle/>
        <a:p>
          <a:pPr>
            <a:lnSpc>
              <a:spcPct val="100000"/>
            </a:lnSpc>
          </a:pPr>
          <a:r>
            <a:rPr lang="en-US"/>
            <a:t>Scalability</a:t>
          </a:r>
        </a:p>
      </dgm:t>
    </dgm:pt>
    <dgm:pt modelId="{755C73CB-078D-4117-99D6-7F91AE1B9A9E}" type="parTrans" cxnId="{001FFF72-E86E-4713-8049-5E2D8BCDBB78}">
      <dgm:prSet/>
      <dgm:spPr/>
      <dgm:t>
        <a:bodyPr/>
        <a:lstStyle/>
        <a:p>
          <a:endParaRPr lang="en-US"/>
        </a:p>
      </dgm:t>
    </dgm:pt>
    <dgm:pt modelId="{29B4B9D5-73A7-4FD9-A2A5-08B5970155F3}" type="sibTrans" cxnId="{001FFF72-E86E-4713-8049-5E2D8BCDBB78}">
      <dgm:prSet/>
      <dgm:spPr/>
      <dgm:t>
        <a:bodyPr/>
        <a:lstStyle/>
        <a:p>
          <a:endParaRPr lang="en-US"/>
        </a:p>
      </dgm:t>
    </dgm:pt>
    <dgm:pt modelId="{9847EEDA-F19B-4BBB-827B-49E026177B5A}">
      <dgm:prSet/>
      <dgm:spPr/>
      <dgm:t>
        <a:bodyPr/>
        <a:lstStyle/>
        <a:p>
          <a:pPr>
            <a:lnSpc>
              <a:spcPct val="100000"/>
            </a:lnSpc>
          </a:pPr>
          <a:r>
            <a:rPr lang="en-US"/>
            <a:t>With respect to size (number of users), geographic distribution, administrative domains</a:t>
          </a:r>
        </a:p>
      </dgm:t>
    </dgm:pt>
    <dgm:pt modelId="{DB9B0E07-9A2B-452F-9F57-6022E3832DC0}" type="parTrans" cxnId="{4C9741CD-8710-4F41-A712-EA002CD23A86}">
      <dgm:prSet/>
      <dgm:spPr/>
      <dgm:t>
        <a:bodyPr/>
        <a:lstStyle/>
        <a:p>
          <a:endParaRPr lang="en-US"/>
        </a:p>
      </dgm:t>
    </dgm:pt>
    <dgm:pt modelId="{772FB2CA-0289-4F78-99F3-AAA9FCCB11E4}" type="sibTrans" cxnId="{4C9741CD-8710-4F41-A712-EA002CD23A86}">
      <dgm:prSet/>
      <dgm:spPr/>
      <dgm:t>
        <a:bodyPr/>
        <a:lstStyle/>
        <a:p>
          <a:endParaRPr lang="en-US"/>
        </a:p>
      </dgm:t>
    </dgm:pt>
    <dgm:pt modelId="{2D1C1C37-252F-48E3-B6CF-366412E78C29}" type="pres">
      <dgm:prSet presAssocID="{43DDAB80-E287-40C1-9A70-9D99EBFD3A76}" presName="root" presStyleCnt="0">
        <dgm:presLayoutVars>
          <dgm:dir/>
          <dgm:resizeHandles val="exact"/>
        </dgm:presLayoutVars>
      </dgm:prSet>
      <dgm:spPr/>
    </dgm:pt>
    <dgm:pt modelId="{7F6A5F31-F179-47FC-97AB-BE347B45B403}" type="pres">
      <dgm:prSet presAssocID="{D2F6A178-8CC2-42CF-B0D5-D8E179341A04}" presName="compNode" presStyleCnt="0"/>
      <dgm:spPr/>
    </dgm:pt>
    <dgm:pt modelId="{E3E716B3-166E-4F5E-A1EA-0756C979050E}" type="pres">
      <dgm:prSet presAssocID="{D2F6A178-8CC2-42CF-B0D5-D8E179341A04}" presName="bgRect" presStyleLbl="bgShp" presStyleIdx="0" presStyleCnt="4"/>
      <dgm:spPr/>
    </dgm:pt>
    <dgm:pt modelId="{E4A1E71C-3BBE-4D8D-BF90-6C0A567F0E47}" type="pres">
      <dgm:prSet presAssocID="{D2F6A178-8CC2-42CF-B0D5-D8E179341A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FEF8CAD3-C7EC-4449-AD79-D7631A9E0778}" type="pres">
      <dgm:prSet presAssocID="{D2F6A178-8CC2-42CF-B0D5-D8E179341A04}" presName="spaceRect" presStyleCnt="0"/>
      <dgm:spPr/>
    </dgm:pt>
    <dgm:pt modelId="{F99E0D4D-2C0A-4302-B88C-5B071D375C76}" type="pres">
      <dgm:prSet presAssocID="{D2F6A178-8CC2-42CF-B0D5-D8E179341A04}" presName="parTx" presStyleLbl="revTx" presStyleIdx="0" presStyleCnt="8">
        <dgm:presLayoutVars>
          <dgm:chMax val="0"/>
          <dgm:chPref val="0"/>
        </dgm:presLayoutVars>
      </dgm:prSet>
      <dgm:spPr/>
    </dgm:pt>
    <dgm:pt modelId="{0CC82ABE-45D5-4D1A-82BC-6DBD27AFB1AC}" type="pres">
      <dgm:prSet presAssocID="{D2F6A178-8CC2-42CF-B0D5-D8E179341A04}" presName="desTx" presStyleLbl="revTx" presStyleIdx="1" presStyleCnt="8">
        <dgm:presLayoutVars/>
      </dgm:prSet>
      <dgm:spPr/>
    </dgm:pt>
    <dgm:pt modelId="{556C19E5-498C-4C4C-8628-BB78724E1447}" type="pres">
      <dgm:prSet presAssocID="{AE8F8793-48E7-46A8-B874-81F11F06A081}" presName="sibTrans" presStyleCnt="0"/>
      <dgm:spPr/>
    </dgm:pt>
    <dgm:pt modelId="{047C0B06-D9A0-4C5B-AE32-613781DB024F}" type="pres">
      <dgm:prSet presAssocID="{D866B993-FC1C-4C44-8F22-D9D4FFDF6E50}" presName="compNode" presStyleCnt="0"/>
      <dgm:spPr/>
    </dgm:pt>
    <dgm:pt modelId="{08340E85-E472-416F-93D0-64006105F937}" type="pres">
      <dgm:prSet presAssocID="{D866B993-FC1C-4C44-8F22-D9D4FFDF6E50}" presName="bgRect" presStyleLbl="bgShp" presStyleIdx="1" presStyleCnt="4"/>
      <dgm:spPr/>
    </dgm:pt>
    <dgm:pt modelId="{3F29AAA9-46E5-48BE-952A-5285B4D09808}" type="pres">
      <dgm:prSet presAssocID="{D866B993-FC1C-4C44-8F22-D9D4FFDF6E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F9302D08-8666-472A-B863-09D1B8B17D9D}" type="pres">
      <dgm:prSet presAssocID="{D866B993-FC1C-4C44-8F22-D9D4FFDF6E50}" presName="spaceRect" presStyleCnt="0"/>
      <dgm:spPr/>
    </dgm:pt>
    <dgm:pt modelId="{21E3BD24-7103-4FE3-B844-0528164317FF}" type="pres">
      <dgm:prSet presAssocID="{D866B993-FC1C-4C44-8F22-D9D4FFDF6E50}" presName="parTx" presStyleLbl="revTx" presStyleIdx="2" presStyleCnt="8">
        <dgm:presLayoutVars>
          <dgm:chMax val="0"/>
          <dgm:chPref val="0"/>
        </dgm:presLayoutVars>
      </dgm:prSet>
      <dgm:spPr/>
    </dgm:pt>
    <dgm:pt modelId="{06B9D04D-D1F3-47CA-B25F-91A1A6174781}" type="pres">
      <dgm:prSet presAssocID="{D866B993-FC1C-4C44-8F22-D9D4FFDF6E50}" presName="desTx" presStyleLbl="revTx" presStyleIdx="3" presStyleCnt="8">
        <dgm:presLayoutVars/>
      </dgm:prSet>
      <dgm:spPr/>
    </dgm:pt>
    <dgm:pt modelId="{2699AEAC-216E-4EBD-9602-2CA89B5D8AD0}" type="pres">
      <dgm:prSet presAssocID="{8DA6DAC6-CFBD-4EF4-BFF1-F5864C2FAE2D}" presName="sibTrans" presStyleCnt="0"/>
      <dgm:spPr/>
    </dgm:pt>
    <dgm:pt modelId="{441FD60C-DA10-4EC9-935E-D15852074235}" type="pres">
      <dgm:prSet presAssocID="{ABE72614-3AA3-4869-92E5-C05CEC5E78F9}" presName="compNode" presStyleCnt="0"/>
      <dgm:spPr/>
    </dgm:pt>
    <dgm:pt modelId="{B2CF61A0-6B24-49D3-B9A7-D2A65AF69446}" type="pres">
      <dgm:prSet presAssocID="{ABE72614-3AA3-4869-92E5-C05CEC5E78F9}" presName="bgRect" presStyleLbl="bgShp" presStyleIdx="2" presStyleCnt="4"/>
      <dgm:spPr/>
    </dgm:pt>
    <dgm:pt modelId="{CA4C05C4-8FC2-400D-B3F0-CE8E4D6C4C66}" type="pres">
      <dgm:prSet presAssocID="{ABE72614-3AA3-4869-92E5-C05CEC5E78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FD5F4F60-182B-4B66-9D97-7BF1B5E9A00E}" type="pres">
      <dgm:prSet presAssocID="{ABE72614-3AA3-4869-92E5-C05CEC5E78F9}" presName="spaceRect" presStyleCnt="0"/>
      <dgm:spPr/>
    </dgm:pt>
    <dgm:pt modelId="{1B30F77D-07E1-402A-882F-E02A4254CAFD}" type="pres">
      <dgm:prSet presAssocID="{ABE72614-3AA3-4869-92E5-C05CEC5E78F9}" presName="parTx" presStyleLbl="revTx" presStyleIdx="4" presStyleCnt="8">
        <dgm:presLayoutVars>
          <dgm:chMax val="0"/>
          <dgm:chPref val="0"/>
        </dgm:presLayoutVars>
      </dgm:prSet>
      <dgm:spPr/>
    </dgm:pt>
    <dgm:pt modelId="{F92912DE-3288-4186-941B-B551414AB397}" type="pres">
      <dgm:prSet presAssocID="{ABE72614-3AA3-4869-92E5-C05CEC5E78F9}" presName="desTx" presStyleLbl="revTx" presStyleIdx="5" presStyleCnt="8">
        <dgm:presLayoutVars/>
      </dgm:prSet>
      <dgm:spPr/>
    </dgm:pt>
    <dgm:pt modelId="{5B5E0F41-5AA5-457D-A8AC-67A785D5FD55}" type="pres">
      <dgm:prSet presAssocID="{D6810CC9-37DD-4B11-9B3C-D643B502EC8F}" presName="sibTrans" presStyleCnt="0"/>
      <dgm:spPr/>
    </dgm:pt>
    <dgm:pt modelId="{8BEDCFC8-10A5-4C1C-AA40-AAC2EA292F1E}" type="pres">
      <dgm:prSet presAssocID="{015DEDCE-4D6A-4E61-874C-DCFA6DBB0221}" presName="compNode" presStyleCnt="0"/>
      <dgm:spPr/>
    </dgm:pt>
    <dgm:pt modelId="{10B1F5B3-EB73-47DF-BA1D-FD6F2379F6FE}" type="pres">
      <dgm:prSet presAssocID="{015DEDCE-4D6A-4E61-874C-DCFA6DBB0221}" presName="bgRect" presStyleLbl="bgShp" presStyleIdx="3" presStyleCnt="4"/>
      <dgm:spPr/>
    </dgm:pt>
    <dgm:pt modelId="{3A7F2699-93A6-4E8D-B36F-60725D324B0E}" type="pres">
      <dgm:prSet presAssocID="{015DEDCE-4D6A-4E61-874C-DCFA6DBB02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AFD85E96-4C09-4B3C-AA37-FD5998F721F4}" type="pres">
      <dgm:prSet presAssocID="{015DEDCE-4D6A-4E61-874C-DCFA6DBB0221}" presName="spaceRect" presStyleCnt="0"/>
      <dgm:spPr/>
    </dgm:pt>
    <dgm:pt modelId="{29993EE8-7905-4D61-BC6F-5EB9835CE530}" type="pres">
      <dgm:prSet presAssocID="{015DEDCE-4D6A-4E61-874C-DCFA6DBB0221}" presName="parTx" presStyleLbl="revTx" presStyleIdx="6" presStyleCnt="8">
        <dgm:presLayoutVars>
          <dgm:chMax val="0"/>
          <dgm:chPref val="0"/>
        </dgm:presLayoutVars>
      </dgm:prSet>
      <dgm:spPr/>
    </dgm:pt>
    <dgm:pt modelId="{080971EA-C7AC-4BBF-8247-4E9254110C9C}" type="pres">
      <dgm:prSet presAssocID="{015DEDCE-4D6A-4E61-874C-DCFA6DBB0221}" presName="desTx" presStyleLbl="revTx" presStyleIdx="7" presStyleCnt="8">
        <dgm:presLayoutVars/>
      </dgm:prSet>
      <dgm:spPr/>
    </dgm:pt>
  </dgm:ptLst>
  <dgm:cxnLst>
    <dgm:cxn modelId="{E9441C04-B306-468C-B63D-A1F33081A3F5}" type="presOf" srcId="{A1BA00F2-27C5-4668-8590-419AD19C4DAD}" destId="{06B9D04D-D1F3-47CA-B25F-91A1A6174781}" srcOrd="0" destOrd="0" presId="urn:microsoft.com/office/officeart/2018/2/layout/IconVerticalSolidList"/>
    <dgm:cxn modelId="{EF6ED00C-9BC2-4371-B6FE-0432CB198135}" srcId="{43DDAB80-E287-40C1-9A70-9D99EBFD3A76}" destId="{D2F6A178-8CC2-42CF-B0D5-D8E179341A04}" srcOrd="0" destOrd="0" parTransId="{5CFDCBFA-0561-4D60-A6B1-80FFF29AB530}" sibTransId="{AE8F8793-48E7-46A8-B874-81F11F06A081}"/>
    <dgm:cxn modelId="{D53DE233-A87A-4E63-AB21-354201A9E4FF}" type="presOf" srcId="{D866B993-FC1C-4C44-8F22-D9D4FFDF6E50}" destId="{21E3BD24-7103-4FE3-B844-0528164317FF}" srcOrd="0" destOrd="0" presId="urn:microsoft.com/office/officeart/2018/2/layout/IconVerticalSolidList"/>
    <dgm:cxn modelId="{CEA24D5C-D83A-47D4-9949-9E3A4399FE5E}" srcId="{ABE72614-3AA3-4869-92E5-C05CEC5E78F9}" destId="{33BA2072-7D3C-40EB-AADE-E9D7C39386DF}" srcOrd="0" destOrd="0" parTransId="{9376CDE5-EA02-491B-A461-F5F502367E23}" sibTransId="{E77B3AC2-E079-41C3-B891-6426A9A617D8}"/>
    <dgm:cxn modelId="{E2F8256A-2F6A-4E12-A265-0F51A11D7E87}" type="presOf" srcId="{33BA2072-7D3C-40EB-AADE-E9D7C39386DF}" destId="{F92912DE-3288-4186-941B-B551414AB397}" srcOrd="0" destOrd="0" presId="urn:microsoft.com/office/officeart/2018/2/layout/IconVerticalSolidList"/>
    <dgm:cxn modelId="{8C545C71-3EBD-4B70-A3E9-9FD56E93F73A}" srcId="{43DDAB80-E287-40C1-9A70-9D99EBFD3A76}" destId="{ABE72614-3AA3-4869-92E5-C05CEC5E78F9}" srcOrd="2" destOrd="0" parTransId="{09733B59-9BF3-428A-A7A4-650F5EE8CD94}" sibTransId="{D6810CC9-37DD-4B11-9B3C-D643B502EC8F}"/>
    <dgm:cxn modelId="{001FFF72-E86E-4713-8049-5E2D8BCDBB78}" srcId="{43DDAB80-E287-40C1-9A70-9D99EBFD3A76}" destId="{015DEDCE-4D6A-4E61-874C-DCFA6DBB0221}" srcOrd="3" destOrd="0" parTransId="{755C73CB-078D-4117-99D6-7F91AE1B9A9E}" sibTransId="{29B4B9D5-73A7-4FD9-A2A5-08B5970155F3}"/>
    <dgm:cxn modelId="{E07D4774-5C71-4E24-8BB5-D017B3D5CAC0}" type="presOf" srcId="{27EFF523-5412-47FA-B4E8-7156AF596158}" destId="{0CC82ABE-45D5-4D1A-82BC-6DBD27AFB1AC}" srcOrd="0" destOrd="0" presId="urn:microsoft.com/office/officeart/2018/2/layout/IconVerticalSolidList"/>
    <dgm:cxn modelId="{0DAFC381-A438-4F81-8E2A-35AEC6187FCD}" type="presOf" srcId="{ABE72614-3AA3-4869-92E5-C05CEC5E78F9}" destId="{1B30F77D-07E1-402A-882F-E02A4254CAFD}" srcOrd="0" destOrd="0" presId="urn:microsoft.com/office/officeart/2018/2/layout/IconVerticalSolidList"/>
    <dgm:cxn modelId="{F6BE08A6-3036-4BE4-A0F1-5B5C7E368D51}" type="presOf" srcId="{9847EEDA-F19B-4BBB-827B-49E026177B5A}" destId="{080971EA-C7AC-4BBF-8247-4E9254110C9C}" srcOrd="0" destOrd="0" presId="urn:microsoft.com/office/officeart/2018/2/layout/IconVerticalSolidList"/>
    <dgm:cxn modelId="{CCF58DAD-B73D-4CEF-B43A-6DE1F4351298}" srcId="{D866B993-FC1C-4C44-8F22-D9D4FFDF6E50}" destId="{A1BA00F2-27C5-4668-8590-419AD19C4DAD}" srcOrd="0" destOrd="0" parTransId="{D6F483F8-E3DC-4A2C-8824-9CFBB203AAF2}" sibTransId="{170C5F45-A7BD-4FD6-9919-F43EAB9FE2AC}"/>
    <dgm:cxn modelId="{72010ABA-A3E2-4CFF-9D71-0A3AF6EA2CAC}" type="presOf" srcId="{D2F6A178-8CC2-42CF-B0D5-D8E179341A04}" destId="{F99E0D4D-2C0A-4302-B88C-5B071D375C76}" srcOrd="0" destOrd="0" presId="urn:microsoft.com/office/officeart/2018/2/layout/IconVerticalSolidList"/>
    <dgm:cxn modelId="{4C9741CD-8710-4F41-A712-EA002CD23A86}" srcId="{015DEDCE-4D6A-4E61-874C-DCFA6DBB0221}" destId="{9847EEDA-F19B-4BBB-827B-49E026177B5A}" srcOrd="0" destOrd="0" parTransId="{DB9B0E07-9A2B-452F-9F57-6022E3832DC0}" sibTransId="{772FB2CA-0289-4F78-99F3-AAA9FCCB11E4}"/>
    <dgm:cxn modelId="{EC522AD7-1DB9-4E4F-9297-7106CE1A1BF1}" srcId="{D2F6A178-8CC2-42CF-B0D5-D8E179341A04}" destId="{27EFF523-5412-47FA-B4E8-7156AF596158}" srcOrd="0" destOrd="0" parTransId="{9288BF29-189B-4EC2-A61E-5DAC711A727E}" sibTransId="{CFA6C8CC-AF1F-4FD3-8650-6C0AF821BF6B}"/>
    <dgm:cxn modelId="{AA5DC2E4-2E89-490B-A924-F56BA65F4561}" srcId="{43DDAB80-E287-40C1-9A70-9D99EBFD3A76}" destId="{D866B993-FC1C-4C44-8F22-D9D4FFDF6E50}" srcOrd="1" destOrd="0" parTransId="{612C1D41-86E0-4E85-A0C4-2DC92433782D}" sibTransId="{8DA6DAC6-CFBD-4EF4-BFF1-F5864C2FAE2D}"/>
    <dgm:cxn modelId="{A22DFBEE-9DEB-436B-9CE9-BD6E694D2AEB}" type="presOf" srcId="{015DEDCE-4D6A-4E61-874C-DCFA6DBB0221}" destId="{29993EE8-7905-4D61-BC6F-5EB9835CE530}" srcOrd="0" destOrd="0" presId="urn:microsoft.com/office/officeart/2018/2/layout/IconVerticalSolidList"/>
    <dgm:cxn modelId="{B71123FB-3B29-4B55-8B85-3D53ABC228BD}" type="presOf" srcId="{43DDAB80-E287-40C1-9A70-9D99EBFD3A76}" destId="{2D1C1C37-252F-48E3-B6CF-366412E78C29}" srcOrd="0" destOrd="0" presId="urn:microsoft.com/office/officeart/2018/2/layout/IconVerticalSolidList"/>
    <dgm:cxn modelId="{88B59080-4EB1-44E4-8CC2-5A29CC743A8B}" type="presParOf" srcId="{2D1C1C37-252F-48E3-B6CF-366412E78C29}" destId="{7F6A5F31-F179-47FC-97AB-BE347B45B403}" srcOrd="0" destOrd="0" presId="urn:microsoft.com/office/officeart/2018/2/layout/IconVerticalSolidList"/>
    <dgm:cxn modelId="{4B80F2E0-E489-4F12-862E-F252C82DCB64}" type="presParOf" srcId="{7F6A5F31-F179-47FC-97AB-BE347B45B403}" destId="{E3E716B3-166E-4F5E-A1EA-0756C979050E}" srcOrd="0" destOrd="0" presId="urn:microsoft.com/office/officeart/2018/2/layout/IconVerticalSolidList"/>
    <dgm:cxn modelId="{BE1F87B5-F79E-4865-BD5B-FBD42BAB8041}" type="presParOf" srcId="{7F6A5F31-F179-47FC-97AB-BE347B45B403}" destId="{E4A1E71C-3BBE-4D8D-BF90-6C0A567F0E47}" srcOrd="1" destOrd="0" presId="urn:microsoft.com/office/officeart/2018/2/layout/IconVerticalSolidList"/>
    <dgm:cxn modelId="{1F50A09F-FE5F-4A70-A261-550212C2858C}" type="presParOf" srcId="{7F6A5F31-F179-47FC-97AB-BE347B45B403}" destId="{FEF8CAD3-C7EC-4449-AD79-D7631A9E0778}" srcOrd="2" destOrd="0" presId="urn:microsoft.com/office/officeart/2018/2/layout/IconVerticalSolidList"/>
    <dgm:cxn modelId="{19D195EA-72FB-436D-A9A7-9BABADEE6040}" type="presParOf" srcId="{7F6A5F31-F179-47FC-97AB-BE347B45B403}" destId="{F99E0D4D-2C0A-4302-B88C-5B071D375C76}" srcOrd="3" destOrd="0" presId="urn:microsoft.com/office/officeart/2018/2/layout/IconVerticalSolidList"/>
    <dgm:cxn modelId="{AB6826B2-135D-463F-A8C4-537FEA94AAC0}" type="presParOf" srcId="{7F6A5F31-F179-47FC-97AB-BE347B45B403}" destId="{0CC82ABE-45D5-4D1A-82BC-6DBD27AFB1AC}" srcOrd="4" destOrd="0" presId="urn:microsoft.com/office/officeart/2018/2/layout/IconVerticalSolidList"/>
    <dgm:cxn modelId="{15972455-DDCB-4B41-BD23-BDEB64213220}" type="presParOf" srcId="{2D1C1C37-252F-48E3-B6CF-366412E78C29}" destId="{556C19E5-498C-4C4C-8628-BB78724E1447}" srcOrd="1" destOrd="0" presId="urn:microsoft.com/office/officeart/2018/2/layout/IconVerticalSolidList"/>
    <dgm:cxn modelId="{5BD0450D-EACA-4FFC-B38E-142DAB1E1789}" type="presParOf" srcId="{2D1C1C37-252F-48E3-B6CF-366412E78C29}" destId="{047C0B06-D9A0-4C5B-AE32-613781DB024F}" srcOrd="2" destOrd="0" presId="urn:microsoft.com/office/officeart/2018/2/layout/IconVerticalSolidList"/>
    <dgm:cxn modelId="{15E31437-4CB0-417B-87E1-863F9640EDAB}" type="presParOf" srcId="{047C0B06-D9A0-4C5B-AE32-613781DB024F}" destId="{08340E85-E472-416F-93D0-64006105F937}" srcOrd="0" destOrd="0" presId="urn:microsoft.com/office/officeart/2018/2/layout/IconVerticalSolidList"/>
    <dgm:cxn modelId="{385E8D47-335F-4867-92F8-AFE36203298B}" type="presParOf" srcId="{047C0B06-D9A0-4C5B-AE32-613781DB024F}" destId="{3F29AAA9-46E5-48BE-952A-5285B4D09808}" srcOrd="1" destOrd="0" presId="urn:microsoft.com/office/officeart/2018/2/layout/IconVerticalSolidList"/>
    <dgm:cxn modelId="{357E1E8B-568F-4AAE-AC70-30B734772BA4}" type="presParOf" srcId="{047C0B06-D9A0-4C5B-AE32-613781DB024F}" destId="{F9302D08-8666-472A-B863-09D1B8B17D9D}" srcOrd="2" destOrd="0" presId="urn:microsoft.com/office/officeart/2018/2/layout/IconVerticalSolidList"/>
    <dgm:cxn modelId="{1DE80CD3-3259-411F-829E-8D21294C2F8B}" type="presParOf" srcId="{047C0B06-D9A0-4C5B-AE32-613781DB024F}" destId="{21E3BD24-7103-4FE3-B844-0528164317FF}" srcOrd="3" destOrd="0" presId="urn:microsoft.com/office/officeart/2018/2/layout/IconVerticalSolidList"/>
    <dgm:cxn modelId="{ABCECE1A-CC1F-4207-81C1-52E4EFDC898F}" type="presParOf" srcId="{047C0B06-D9A0-4C5B-AE32-613781DB024F}" destId="{06B9D04D-D1F3-47CA-B25F-91A1A6174781}" srcOrd="4" destOrd="0" presId="urn:microsoft.com/office/officeart/2018/2/layout/IconVerticalSolidList"/>
    <dgm:cxn modelId="{6968664F-D4AE-419B-AFA5-F4B9F5812366}" type="presParOf" srcId="{2D1C1C37-252F-48E3-B6CF-366412E78C29}" destId="{2699AEAC-216E-4EBD-9602-2CA89B5D8AD0}" srcOrd="3" destOrd="0" presId="urn:microsoft.com/office/officeart/2018/2/layout/IconVerticalSolidList"/>
    <dgm:cxn modelId="{087D2E92-9C55-44C7-8728-8EF2AFABBC0D}" type="presParOf" srcId="{2D1C1C37-252F-48E3-B6CF-366412E78C29}" destId="{441FD60C-DA10-4EC9-935E-D15852074235}" srcOrd="4" destOrd="0" presId="urn:microsoft.com/office/officeart/2018/2/layout/IconVerticalSolidList"/>
    <dgm:cxn modelId="{FF0F0369-94AB-499B-A92F-E7B230D73C39}" type="presParOf" srcId="{441FD60C-DA10-4EC9-935E-D15852074235}" destId="{B2CF61A0-6B24-49D3-B9A7-D2A65AF69446}" srcOrd="0" destOrd="0" presId="urn:microsoft.com/office/officeart/2018/2/layout/IconVerticalSolidList"/>
    <dgm:cxn modelId="{B95FCAC9-0F8F-419B-A3EF-54AC0B850644}" type="presParOf" srcId="{441FD60C-DA10-4EC9-935E-D15852074235}" destId="{CA4C05C4-8FC2-400D-B3F0-CE8E4D6C4C66}" srcOrd="1" destOrd="0" presId="urn:microsoft.com/office/officeart/2018/2/layout/IconVerticalSolidList"/>
    <dgm:cxn modelId="{60917790-431E-4B67-A41C-798185407762}" type="presParOf" srcId="{441FD60C-DA10-4EC9-935E-D15852074235}" destId="{FD5F4F60-182B-4B66-9D97-7BF1B5E9A00E}" srcOrd="2" destOrd="0" presId="urn:microsoft.com/office/officeart/2018/2/layout/IconVerticalSolidList"/>
    <dgm:cxn modelId="{5281D5B6-EB7D-418C-8313-4425EEDCE572}" type="presParOf" srcId="{441FD60C-DA10-4EC9-935E-D15852074235}" destId="{1B30F77D-07E1-402A-882F-E02A4254CAFD}" srcOrd="3" destOrd="0" presId="urn:microsoft.com/office/officeart/2018/2/layout/IconVerticalSolidList"/>
    <dgm:cxn modelId="{7B0EBEE0-8A32-4247-B7C2-E13B15C65E32}" type="presParOf" srcId="{441FD60C-DA10-4EC9-935E-D15852074235}" destId="{F92912DE-3288-4186-941B-B551414AB397}" srcOrd="4" destOrd="0" presId="urn:microsoft.com/office/officeart/2018/2/layout/IconVerticalSolidList"/>
    <dgm:cxn modelId="{11908D98-6496-4D11-BC20-891139A058B8}" type="presParOf" srcId="{2D1C1C37-252F-48E3-B6CF-366412E78C29}" destId="{5B5E0F41-5AA5-457D-A8AC-67A785D5FD55}" srcOrd="5" destOrd="0" presId="urn:microsoft.com/office/officeart/2018/2/layout/IconVerticalSolidList"/>
    <dgm:cxn modelId="{D62D9C23-2ECC-4C9B-BC1F-7F3A755B1E51}" type="presParOf" srcId="{2D1C1C37-252F-48E3-B6CF-366412E78C29}" destId="{8BEDCFC8-10A5-4C1C-AA40-AAC2EA292F1E}" srcOrd="6" destOrd="0" presId="urn:microsoft.com/office/officeart/2018/2/layout/IconVerticalSolidList"/>
    <dgm:cxn modelId="{A5080281-B2CA-4F79-8FCF-8C4942C10B8B}" type="presParOf" srcId="{8BEDCFC8-10A5-4C1C-AA40-AAC2EA292F1E}" destId="{10B1F5B3-EB73-47DF-BA1D-FD6F2379F6FE}" srcOrd="0" destOrd="0" presId="urn:microsoft.com/office/officeart/2018/2/layout/IconVerticalSolidList"/>
    <dgm:cxn modelId="{BD3F7EFE-872D-453E-827E-6F0F470A563C}" type="presParOf" srcId="{8BEDCFC8-10A5-4C1C-AA40-AAC2EA292F1E}" destId="{3A7F2699-93A6-4E8D-B36F-60725D324B0E}" srcOrd="1" destOrd="0" presId="urn:microsoft.com/office/officeart/2018/2/layout/IconVerticalSolidList"/>
    <dgm:cxn modelId="{BAA7734F-BEE0-4672-B7E7-3C074EF906D4}" type="presParOf" srcId="{8BEDCFC8-10A5-4C1C-AA40-AAC2EA292F1E}" destId="{AFD85E96-4C09-4B3C-AA37-FD5998F721F4}" srcOrd="2" destOrd="0" presId="urn:microsoft.com/office/officeart/2018/2/layout/IconVerticalSolidList"/>
    <dgm:cxn modelId="{4E1CA6F9-F926-499D-82E7-DB100FB55794}" type="presParOf" srcId="{8BEDCFC8-10A5-4C1C-AA40-AAC2EA292F1E}" destId="{29993EE8-7905-4D61-BC6F-5EB9835CE530}" srcOrd="3" destOrd="0" presId="urn:microsoft.com/office/officeart/2018/2/layout/IconVerticalSolidList"/>
    <dgm:cxn modelId="{BFCE82E4-CF8F-47C9-A3B1-BBC1D1B008C7}" type="presParOf" srcId="{8BEDCFC8-10A5-4C1C-AA40-AAC2EA292F1E}" destId="{080971EA-C7AC-4BBF-8247-4E9254110C9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3E417-86AC-42FC-A4A9-0AEEB88EA9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E55312-FA63-4B08-80E2-5AD7FAD36ADB}">
      <dgm:prSet/>
      <dgm:spPr/>
      <dgm:t>
        <a:bodyPr/>
        <a:lstStyle/>
        <a:p>
          <a:r>
            <a:rPr lang="en-US"/>
            <a:t>Requirement for advanced software to realize the potential benefits. Distributed systems are inherently more complex than centralized systems</a:t>
          </a:r>
        </a:p>
      </dgm:t>
    </dgm:pt>
    <dgm:pt modelId="{EB7E97A9-A702-43B0-8D91-980ECAE58EB9}" type="parTrans" cxnId="{5148CAB1-1ED9-492B-AC7D-CDE37D29FE89}">
      <dgm:prSet/>
      <dgm:spPr/>
      <dgm:t>
        <a:bodyPr/>
        <a:lstStyle/>
        <a:p>
          <a:endParaRPr lang="en-US"/>
        </a:p>
      </dgm:t>
    </dgm:pt>
    <dgm:pt modelId="{96A3E062-30C6-42F7-8CEB-86624EDD94EF}" type="sibTrans" cxnId="{5148CAB1-1ED9-492B-AC7D-CDE37D29FE89}">
      <dgm:prSet/>
      <dgm:spPr/>
      <dgm:t>
        <a:bodyPr/>
        <a:lstStyle/>
        <a:p>
          <a:endParaRPr lang="en-US"/>
        </a:p>
      </dgm:t>
    </dgm:pt>
    <dgm:pt modelId="{D16B10D0-D704-4F61-B003-AB142A546FDC}">
      <dgm:prSet/>
      <dgm:spPr/>
      <dgm:t>
        <a:bodyPr/>
        <a:lstStyle/>
        <a:p>
          <a:r>
            <a:rPr lang="en-US"/>
            <a:t>Security and privacy concerns regarding network communication</a:t>
          </a:r>
        </a:p>
      </dgm:t>
    </dgm:pt>
    <dgm:pt modelId="{19F504BA-CF9F-4187-90C2-DA2B3EF0CBCB}" type="parTrans" cxnId="{0C0CA8FA-EE25-4A17-ACA2-80CD1121BED7}">
      <dgm:prSet/>
      <dgm:spPr/>
      <dgm:t>
        <a:bodyPr/>
        <a:lstStyle/>
        <a:p>
          <a:endParaRPr lang="en-US"/>
        </a:p>
      </dgm:t>
    </dgm:pt>
    <dgm:pt modelId="{61510DC9-A953-4407-A18B-BF336E21DA83}" type="sibTrans" cxnId="{0C0CA8FA-EE25-4A17-ACA2-80CD1121BED7}">
      <dgm:prSet/>
      <dgm:spPr/>
      <dgm:t>
        <a:bodyPr/>
        <a:lstStyle/>
        <a:p>
          <a:endParaRPr lang="en-US"/>
        </a:p>
      </dgm:t>
    </dgm:pt>
    <dgm:pt modelId="{559956E2-922F-4632-88D9-4F09F2912726}">
      <dgm:prSet/>
      <dgm:spPr/>
      <dgm:t>
        <a:bodyPr/>
        <a:lstStyle/>
        <a:p>
          <a:r>
            <a:rPr lang="en-US"/>
            <a:t>Replication of data and services provides fault tolerance and availability, but at a cost.</a:t>
          </a:r>
        </a:p>
      </dgm:t>
    </dgm:pt>
    <dgm:pt modelId="{1E1E1213-5725-43CD-9F19-F4440A706F2B}" type="parTrans" cxnId="{3E3EE401-CFC4-4DA7-B74B-0BF0CC99F253}">
      <dgm:prSet/>
      <dgm:spPr/>
      <dgm:t>
        <a:bodyPr/>
        <a:lstStyle/>
        <a:p>
          <a:endParaRPr lang="en-US"/>
        </a:p>
      </dgm:t>
    </dgm:pt>
    <dgm:pt modelId="{5B02ABF5-FBA2-4569-BF7E-7FFEDB0AD514}" type="sibTrans" cxnId="{3E3EE401-CFC4-4DA7-B74B-0BF0CC99F253}">
      <dgm:prSet/>
      <dgm:spPr/>
      <dgm:t>
        <a:bodyPr/>
        <a:lstStyle/>
        <a:p>
          <a:endParaRPr lang="en-US"/>
        </a:p>
      </dgm:t>
    </dgm:pt>
    <dgm:pt modelId="{07B6E05E-7F10-4E67-A051-6409504FF6B7}">
      <dgm:prSet/>
      <dgm:spPr/>
      <dgm:t>
        <a:bodyPr/>
        <a:lstStyle/>
        <a:p>
          <a:r>
            <a:rPr lang="en-US"/>
            <a:t>Network reliability, security, heterogeneity,</a:t>
          </a:r>
          <a:r>
            <a:rPr lang="en-AU"/>
            <a:t> </a:t>
          </a:r>
          <a:r>
            <a:rPr lang="en-US"/>
            <a:t>topology</a:t>
          </a:r>
        </a:p>
      </dgm:t>
    </dgm:pt>
    <dgm:pt modelId="{A342C033-6505-4719-9717-7C7E445F32AD}" type="parTrans" cxnId="{9FB3B741-8CA5-4FDA-913B-0BFB6F2BC98C}">
      <dgm:prSet/>
      <dgm:spPr/>
      <dgm:t>
        <a:bodyPr/>
        <a:lstStyle/>
        <a:p>
          <a:endParaRPr lang="en-US"/>
        </a:p>
      </dgm:t>
    </dgm:pt>
    <dgm:pt modelId="{C0B87159-5A68-4727-9EFD-0B6D3EB8F656}" type="sibTrans" cxnId="{9FB3B741-8CA5-4FDA-913B-0BFB6F2BC98C}">
      <dgm:prSet/>
      <dgm:spPr/>
      <dgm:t>
        <a:bodyPr/>
        <a:lstStyle/>
        <a:p>
          <a:endParaRPr lang="en-US"/>
        </a:p>
      </dgm:t>
    </dgm:pt>
    <dgm:pt modelId="{98A49818-0E1B-4657-AC70-4FDB9599EF35}" type="pres">
      <dgm:prSet presAssocID="{69A3E417-86AC-42FC-A4A9-0AEEB88EA9E3}" presName="root" presStyleCnt="0">
        <dgm:presLayoutVars>
          <dgm:dir/>
          <dgm:resizeHandles val="exact"/>
        </dgm:presLayoutVars>
      </dgm:prSet>
      <dgm:spPr/>
    </dgm:pt>
    <dgm:pt modelId="{F080A9AC-39D7-44D4-9AF6-387BE306412D}" type="pres">
      <dgm:prSet presAssocID="{0BE55312-FA63-4B08-80E2-5AD7FAD36ADB}" presName="compNode" presStyleCnt="0"/>
      <dgm:spPr/>
    </dgm:pt>
    <dgm:pt modelId="{E02705DA-F73D-42D4-8F5F-715DF97E53C2}" type="pres">
      <dgm:prSet presAssocID="{0BE55312-FA63-4B08-80E2-5AD7FAD36ADB}" presName="bgRect" presStyleLbl="bgShp" presStyleIdx="0" presStyleCnt="4"/>
      <dgm:spPr/>
    </dgm:pt>
    <dgm:pt modelId="{AED4ADAA-C525-4192-9198-97094CD812BF}" type="pres">
      <dgm:prSet presAssocID="{0BE55312-FA63-4B08-80E2-5AD7FAD36A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05037A22-CF20-494E-AFDE-09D20614813A}" type="pres">
      <dgm:prSet presAssocID="{0BE55312-FA63-4B08-80E2-5AD7FAD36ADB}" presName="spaceRect" presStyleCnt="0"/>
      <dgm:spPr/>
    </dgm:pt>
    <dgm:pt modelId="{3AADC713-D275-4152-8291-09D5D0F7DAFA}" type="pres">
      <dgm:prSet presAssocID="{0BE55312-FA63-4B08-80E2-5AD7FAD36ADB}" presName="parTx" presStyleLbl="revTx" presStyleIdx="0" presStyleCnt="4">
        <dgm:presLayoutVars>
          <dgm:chMax val="0"/>
          <dgm:chPref val="0"/>
        </dgm:presLayoutVars>
      </dgm:prSet>
      <dgm:spPr/>
    </dgm:pt>
    <dgm:pt modelId="{5BDDF121-B653-4EBB-A6FC-80543D4E79E6}" type="pres">
      <dgm:prSet presAssocID="{96A3E062-30C6-42F7-8CEB-86624EDD94EF}" presName="sibTrans" presStyleCnt="0"/>
      <dgm:spPr/>
    </dgm:pt>
    <dgm:pt modelId="{13DABE69-D231-42A6-894A-5F01A90F7C5C}" type="pres">
      <dgm:prSet presAssocID="{D16B10D0-D704-4F61-B003-AB142A546FDC}" presName="compNode" presStyleCnt="0"/>
      <dgm:spPr/>
    </dgm:pt>
    <dgm:pt modelId="{BDE77D38-03FD-4BAF-8F23-8CCC13BA2286}" type="pres">
      <dgm:prSet presAssocID="{D16B10D0-D704-4F61-B003-AB142A546FDC}" presName="bgRect" presStyleLbl="bgShp" presStyleIdx="1" presStyleCnt="4"/>
      <dgm:spPr/>
    </dgm:pt>
    <dgm:pt modelId="{080250F0-131F-48A7-BBA9-C645E2BD7373}" type="pres">
      <dgm:prSet presAssocID="{D16B10D0-D704-4F61-B003-AB142A546F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48D8B392-B95E-40C2-A2E3-95EE2DBB4909}" type="pres">
      <dgm:prSet presAssocID="{D16B10D0-D704-4F61-B003-AB142A546FDC}" presName="spaceRect" presStyleCnt="0"/>
      <dgm:spPr/>
    </dgm:pt>
    <dgm:pt modelId="{D6B07C5C-60B4-48AC-809C-2D0BCE92186F}" type="pres">
      <dgm:prSet presAssocID="{D16B10D0-D704-4F61-B003-AB142A546FDC}" presName="parTx" presStyleLbl="revTx" presStyleIdx="1" presStyleCnt="4">
        <dgm:presLayoutVars>
          <dgm:chMax val="0"/>
          <dgm:chPref val="0"/>
        </dgm:presLayoutVars>
      </dgm:prSet>
      <dgm:spPr/>
    </dgm:pt>
    <dgm:pt modelId="{A093E36E-0A4F-4961-BE2B-319ACE759252}" type="pres">
      <dgm:prSet presAssocID="{61510DC9-A953-4407-A18B-BF336E21DA83}" presName="sibTrans" presStyleCnt="0"/>
      <dgm:spPr/>
    </dgm:pt>
    <dgm:pt modelId="{84492A39-1BB1-4778-9A04-03CD6685EC43}" type="pres">
      <dgm:prSet presAssocID="{559956E2-922F-4632-88D9-4F09F2912726}" presName="compNode" presStyleCnt="0"/>
      <dgm:spPr/>
    </dgm:pt>
    <dgm:pt modelId="{CEEA70F5-B7E7-4BDC-880F-BF3D40BA505C}" type="pres">
      <dgm:prSet presAssocID="{559956E2-922F-4632-88D9-4F09F2912726}" presName="bgRect" presStyleLbl="bgShp" presStyleIdx="2" presStyleCnt="4"/>
      <dgm:spPr/>
    </dgm:pt>
    <dgm:pt modelId="{25093F6F-A983-4A9A-82B3-86F5D49B658C}" type="pres">
      <dgm:prSet presAssocID="{559956E2-922F-4632-88D9-4F09F29127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9029327B-9644-4C7F-B377-5C6F0DCDCD66}" type="pres">
      <dgm:prSet presAssocID="{559956E2-922F-4632-88D9-4F09F2912726}" presName="spaceRect" presStyleCnt="0"/>
      <dgm:spPr/>
    </dgm:pt>
    <dgm:pt modelId="{818167EE-601C-45A3-85D9-626174B051DD}" type="pres">
      <dgm:prSet presAssocID="{559956E2-922F-4632-88D9-4F09F2912726}" presName="parTx" presStyleLbl="revTx" presStyleIdx="2" presStyleCnt="4">
        <dgm:presLayoutVars>
          <dgm:chMax val="0"/>
          <dgm:chPref val="0"/>
        </dgm:presLayoutVars>
      </dgm:prSet>
      <dgm:spPr/>
    </dgm:pt>
    <dgm:pt modelId="{D2787505-F203-458F-B5FE-66F1C4C9F7AE}" type="pres">
      <dgm:prSet presAssocID="{5B02ABF5-FBA2-4569-BF7E-7FFEDB0AD514}" presName="sibTrans" presStyleCnt="0"/>
      <dgm:spPr/>
    </dgm:pt>
    <dgm:pt modelId="{F424CE74-F2C0-49A6-9278-3F0A0DBCD1C3}" type="pres">
      <dgm:prSet presAssocID="{07B6E05E-7F10-4E67-A051-6409504FF6B7}" presName="compNode" presStyleCnt="0"/>
      <dgm:spPr/>
    </dgm:pt>
    <dgm:pt modelId="{5F2F09BB-BAB2-45FB-BD24-11A557BAA3FE}" type="pres">
      <dgm:prSet presAssocID="{07B6E05E-7F10-4E67-A051-6409504FF6B7}" presName="bgRect" presStyleLbl="bgShp" presStyleIdx="3" presStyleCnt="4"/>
      <dgm:spPr/>
    </dgm:pt>
    <dgm:pt modelId="{7D9DD1CF-1831-42A5-8083-D9C03B857473}" type="pres">
      <dgm:prSet presAssocID="{07B6E05E-7F10-4E67-A051-6409504FF6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A62C6FF6-FA5A-4457-B01B-622FCCC17C76}" type="pres">
      <dgm:prSet presAssocID="{07B6E05E-7F10-4E67-A051-6409504FF6B7}" presName="spaceRect" presStyleCnt="0"/>
      <dgm:spPr/>
    </dgm:pt>
    <dgm:pt modelId="{7756B274-0D58-4761-B4C9-261DD8B295D1}" type="pres">
      <dgm:prSet presAssocID="{07B6E05E-7F10-4E67-A051-6409504FF6B7}" presName="parTx" presStyleLbl="revTx" presStyleIdx="3" presStyleCnt="4">
        <dgm:presLayoutVars>
          <dgm:chMax val="0"/>
          <dgm:chPref val="0"/>
        </dgm:presLayoutVars>
      </dgm:prSet>
      <dgm:spPr/>
    </dgm:pt>
  </dgm:ptLst>
  <dgm:cxnLst>
    <dgm:cxn modelId="{3E3EE401-CFC4-4DA7-B74B-0BF0CC99F253}" srcId="{69A3E417-86AC-42FC-A4A9-0AEEB88EA9E3}" destId="{559956E2-922F-4632-88D9-4F09F2912726}" srcOrd="2" destOrd="0" parTransId="{1E1E1213-5725-43CD-9F19-F4440A706F2B}" sibTransId="{5B02ABF5-FBA2-4569-BF7E-7FFEDB0AD514}"/>
    <dgm:cxn modelId="{9FB3B741-8CA5-4FDA-913B-0BFB6F2BC98C}" srcId="{69A3E417-86AC-42FC-A4A9-0AEEB88EA9E3}" destId="{07B6E05E-7F10-4E67-A051-6409504FF6B7}" srcOrd="3" destOrd="0" parTransId="{A342C033-6505-4719-9717-7C7E445F32AD}" sibTransId="{C0B87159-5A68-4727-9EFD-0B6D3EB8F656}"/>
    <dgm:cxn modelId="{13C59F48-58FB-4C52-8A06-E9A24DA60202}" type="presOf" srcId="{07B6E05E-7F10-4E67-A051-6409504FF6B7}" destId="{7756B274-0D58-4761-B4C9-261DD8B295D1}" srcOrd="0" destOrd="0" presId="urn:microsoft.com/office/officeart/2018/2/layout/IconVerticalSolidList"/>
    <dgm:cxn modelId="{430D3074-3764-4425-9858-BA9E839B65A3}" type="presOf" srcId="{0BE55312-FA63-4B08-80E2-5AD7FAD36ADB}" destId="{3AADC713-D275-4152-8291-09D5D0F7DAFA}" srcOrd="0" destOrd="0" presId="urn:microsoft.com/office/officeart/2018/2/layout/IconVerticalSolidList"/>
    <dgm:cxn modelId="{5148CAB1-1ED9-492B-AC7D-CDE37D29FE89}" srcId="{69A3E417-86AC-42FC-A4A9-0AEEB88EA9E3}" destId="{0BE55312-FA63-4B08-80E2-5AD7FAD36ADB}" srcOrd="0" destOrd="0" parTransId="{EB7E97A9-A702-43B0-8D91-980ECAE58EB9}" sibTransId="{96A3E062-30C6-42F7-8CEB-86624EDD94EF}"/>
    <dgm:cxn modelId="{1CFD0CCB-4E9D-4FFD-854D-A8B181E10C14}" type="presOf" srcId="{D16B10D0-D704-4F61-B003-AB142A546FDC}" destId="{D6B07C5C-60B4-48AC-809C-2D0BCE92186F}" srcOrd="0" destOrd="0" presId="urn:microsoft.com/office/officeart/2018/2/layout/IconVerticalSolidList"/>
    <dgm:cxn modelId="{CBF100D9-E207-4749-9984-2B4DBA3ACA2F}" type="presOf" srcId="{559956E2-922F-4632-88D9-4F09F2912726}" destId="{818167EE-601C-45A3-85D9-626174B051DD}" srcOrd="0" destOrd="0" presId="urn:microsoft.com/office/officeart/2018/2/layout/IconVerticalSolidList"/>
    <dgm:cxn modelId="{02B90EEF-DFCF-4B1A-BC85-55E9DFE72511}" type="presOf" srcId="{69A3E417-86AC-42FC-A4A9-0AEEB88EA9E3}" destId="{98A49818-0E1B-4657-AC70-4FDB9599EF35}" srcOrd="0" destOrd="0" presId="urn:microsoft.com/office/officeart/2018/2/layout/IconVerticalSolidList"/>
    <dgm:cxn modelId="{0C0CA8FA-EE25-4A17-ACA2-80CD1121BED7}" srcId="{69A3E417-86AC-42FC-A4A9-0AEEB88EA9E3}" destId="{D16B10D0-D704-4F61-B003-AB142A546FDC}" srcOrd="1" destOrd="0" parTransId="{19F504BA-CF9F-4187-90C2-DA2B3EF0CBCB}" sibTransId="{61510DC9-A953-4407-A18B-BF336E21DA83}"/>
    <dgm:cxn modelId="{4836D1D3-C79E-411E-9268-042ACDA60494}" type="presParOf" srcId="{98A49818-0E1B-4657-AC70-4FDB9599EF35}" destId="{F080A9AC-39D7-44D4-9AF6-387BE306412D}" srcOrd="0" destOrd="0" presId="urn:microsoft.com/office/officeart/2018/2/layout/IconVerticalSolidList"/>
    <dgm:cxn modelId="{5F74AE90-8CC8-41DC-B037-9C0B75F685D7}" type="presParOf" srcId="{F080A9AC-39D7-44D4-9AF6-387BE306412D}" destId="{E02705DA-F73D-42D4-8F5F-715DF97E53C2}" srcOrd="0" destOrd="0" presId="urn:microsoft.com/office/officeart/2018/2/layout/IconVerticalSolidList"/>
    <dgm:cxn modelId="{2A223333-E2A6-4E86-AE42-5F492929EAB7}" type="presParOf" srcId="{F080A9AC-39D7-44D4-9AF6-387BE306412D}" destId="{AED4ADAA-C525-4192-9198-97094CD812BF}" srcOrd="1" destOrd="0" presId="urn:microsoft.com/office/officeart/2018/2/layout/IconVerticalSolidList"/>
    <dgm:cxn modelId="{13211E94-E98D-4EF2-8B79-D802756A504D}" type="presParOf" srcId="{F080A9AC-39D7-44D4-9AF6-387BE306412D}" destId="{05037A22-CF20-494E-AFDE-09D20614813A}" srcOrd="2" destOrd="0" presId="urn:microsoft.com/office/officeart/2018/2/layout/IconVerticalSolidList"/>
    <dgm:cxn modelId="{49DF3EF0-3BCF-47BE-A2F0-BFDF53C30407}" type="presParOf" srcId="{F080A9AC-39D7-44D4-9AF6-387BE306412D}" destId="{3AADC713-D275-4152-8291-09D5D0F7DAFA}" srcOrd="3" destOrd="0" presId="urn:microsoft.com/office/officeart/2018/2/layout/IconVerticalSolidList"/>
    <dgm:cxn modelId="{B7A64BEC-462B-4ED4-A5B3-FFAE4270E604}" type="presParOf" srcId="{98A49818-0E1B-4657-AC70-4FDB9599EF35}" destId="{5BDDF121-B653-4EBB-A6FC-80543D4E79E6}" srcOrd="1" destOrd="0" presId="urn:microsoft.com/office/officeart/2018/2/layout/IconVerticalSolidList"/>
    <dgm:cxn modelId="{F35B4C26-F42C-4F1D-A1CE-97A21DFC76D1}" type="presParOf" srcId="{98A49818-0E1B-4657-AC70-4FDB9599EF35}" destId="{13DABE69-D231-42A6-894A-5F01A90F7C5C}" srcOrd="2" destOrd="0" presId="urn:microsoft.com/office/officeart/2018/2/layout/IconVerticalSolidList"/>
    <dgm:cxn modelId="{8AAB8791-7EC6-4EE1-B47F-5DEE08F98CB0}" type="presParOf" srcId="{13DABE69-D231-42A6-894A-5F01A90F7C5C}" destId="{BDE77D38-03FD-4BAF-8F23-8CCC13BA2286}" srcOrd="0" destOrd="0" presId="urn:microsoft.com/office/officeart/2018/2/layout/IconVerticalSolidList"/>
    <dgm:cxn modelId="{E8434E65-45A2-4E7D-86D8-FCF871176609}" type="presParOf" srcId="{13DABE69-D231-42A6-894A-5F01A90F7C5C}" destId="{080250F0-131F-48A7-BBA9-C645E2BD7373}" srcOrd="1" destOrd="0" presId="urn:microsoft.com/office/officeart/2018/2/layout/IconVerticalSolidList"/>
    <dgm:cxn modelId="{524628E1-E887-442D-AFCD-3E73B609EA90}" type="presParOf" srcId="{13DABE69-D231-42A6-894A-5F01A90F7C5C}" destId="{48D8B392-B95E-40C2-A2E3-95EE2DBB4909}" srcOrd="2" destOrd="0" presId="urn:microsoft.com/office/officeart/2018/2/layout/IconVerticalSolidList"/>
    <dgm:cxn modelId="{B492966B-40F4-479A-B98B-BD66221467E5}" type="presParOf" srcId="{13DABE69-D231-42A6-894A-5F01A90F7C5C}" destId="{D6B07C5C-60B4-48AC-809C-2D0BCE92186F}" srcOrd="3" destOrd="0" presId="urn:microsoft.com/office/officeart/2018/2/layout/IconVerticalSolidList"/>
    <dgm:cxn modelId="{87832973-D084-4E55-8055-9F279CF89093}" type="presParOf" srcId="{98A49818-0E1B-4657-AC70-4FDB9599EF35}" destId="{A093E36E-0A4F-4961-BE2B-319ACE759252}" srcOrd="3" destOrd="0" presId="urn:microsoft.com/office/officeart/2018/2/layout/IconVerticalSolidList"/>
    <dgm:cxn modelId="{01C34002-FAD7-4DA0-843B-BA1FEA5DF2C0}" type="presParOf" srcId="{98A49818-0E1B-4657-AC70-4FDB9599EF35}" destId="{84492A39-1BB1-4778-9A04-03CD6685EC43}" srcOrd="4" destOrd="0" presId="urn:microsoft.com/office/officeart/2018/2/layout/IconVerticalSolidList"/>
    <dgm:cxn modelId="{1B217C60-C213-4FDF-B5ED-3A5102D6A426}" type="presParOf" srcId="{84492A39-1BB1-4778-9A04-03CD6685EC43}" destId="{CEEA70F5-B7E7-4BDC-880F-BF3D40BA505C}" srcOrd="0" destOrd="0" presId="urn:microsoft.com/office/officeart/2018/2/layout/IconVerticalSolidList"/>
    <dgm:cxn modelId="{42E5CEFD-9FBD-4D03-B602-F197B3E7B5BE}" type="presParOf" srcId="{84492A39-1BB1-4778-9A04-03CD6685EC43}" destId="{25093F6F-A983-4A9A-82B3-86F5D49B658C}" srcOrd="1" destOrd="0" presId="urn:microsoft.com/office/officeart/2018/2/layout/IconVerticalSolidList"/>
    <dgm:cxn modelId="{3EAE6B51-BDDB-40F3-90B9-3028EF1B0B65}" type="presParOf" srcId="{84492A39-1BB1-4778-9A04-03CD6685EC43}" destId="{9029327B-9644-4C7F-B377-5C6F0DCDCD66}" srcOrd="2" destOrd="0" presId="urn:microsoft.com/office/officeart/2018/2/layout/IconVerticalSolidList"/>
    <dgm:cxn modelId="{F8060592-3F1C-424D-A5C5-784BDAA60C08}" type="presParOf" srcId="{84492A39-1BB1-4778-9A04-03CD6685EC43}" destId="{818167EE-601C-45A3-85D9-626174B051DD}" srcOrd="3" destOrd="0" presId="urn:microsoft.com/office/officeart/2018/2/layout/IconVerticalSolidList"/>
    <dgm:cxn modelId="{EE4830B4-4FCE-473B-A7B3-AE8385735688}" type="presParOf" srcId="{98A49818-0E1B-4657-AC70-4FDB9599EF35}" destId="{D2787505-F203-458F-B5FE-66F1C4C9F7AE}" srcOrd="5" destOrd="0" presId="urn:microsoft.com/office/officeart/2018/2/layout/IconVerticalSolidList"/>
    <dgm:cxn modelId="{A306D218-11D7-4600-899B-C49DAFF5F256}" type="presParOf" srcId="{98A49818-0E1B-4657-AC70-4FDB9599EF35}" destId="{F424CE74-F2C0-49A6-9278-3F0A0DBCD1C3}" srcOrd="6" destOrd="0" presId="urn:microsoft.com/office/officeart/2018/2/layout/IconVerticalSolidList"/>
    <dgm:cxn modelId="{83D529C6-3F60-4B58-9C61-4F180455FFD4}" type="presParOf" srcId="{F424CE74-F2C0-49A6-9278-3F0A0DBCD1C3}" destId="{5F2F09BB-BAB2-45FB-BD24-11A557BAA3FE}" srcOrd="0" destOrd="0" presId="urn:microsoft.com/office/officeart/2018/2/layout/IconVerticalSolidList"/>
    <dgm:cxn modelId="{8565DF25-7212-448E-8257-F290DEE20A62}" type="presParOf" srcId="{F424CE74-F2C0-49A6-9278-3F0A0DBCD1C3}" destId="{7D9DD1CF-1831-42A5-8083-D9C03B857473}" srcOrd="1" destOrd="0" presId="urn:microsoft.com/office/officeart/2018/2/layout/IconVerticalSolidList"/>
    <dgm:cxn modelId="{87D9ACD2-CC32-47E0-999A-65D65D479303}" type="presParOf" srcId="{F424CE74-F2C0-49A6-9278-3F0A0DBCD1C3}" destId="{A62C6FF6-FA5A-4457-B01B-622FCCC17C76}" srcOrd="2" destOrd="0" presId="urn:microsoft.com/office/officeart/2018/2/layout/IconVerticalSolidList"/>
    <dgm:cxn modelId="{F81B540F-1395-4A5F-B1A0-222F0CE6C244}" type="presParOf" srcId="{F424CE74-F2C0-49A6-9278-3F0A0DBCD1C3}" destId="{7756B274-0D58-4761-B4C9-261DD8B295D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16B3-166E-4F5E-A1EA-0756C979050E}">
      <dsp:nvSpPr>
        <dsp:cNvPr id="0" name=""/>
        <dsp:cNvSpPr/>
      </dsp:nvSpPr>
      <dsp:spPr>
        <a:xfrm>
          <a:off x="0" y="1743"/>
          <a:ext cx="8481695" cy="8834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1E71C-3BBE-4D8D-BF90-6C0A567F0E47}">
      <dsp:nvSpPr>
        <dsp:cNvPr id="0" name=""/>
        <dsp:cNvSpPr/>
      </dsp:nvSpPr>
      <dsp:spPr>
        <a:xfrm>
          <a:off x="267244" y="200520"/>
          <a:ext cx="485899" cy="485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E0D4D-2C0A-4302-B88C-5B071D375C76}">
      <dsp:nvSpPr>
        <dsp:cNvPr id="0" name=""/>
        <dsp:cNvSpPr/>
      </dsp:nvSpPr>
      <dsp:spPr>
        <a:xfrm>
          <a:off x="1020388" y="1743"/>
          <a:ext cx="3816762"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977900">
            <a:lnSpc>
              <a:spcPct val="100000"/>
            </a:lnSpc>
            <a:spcBef>
              <a:spcPct val="0"/>
            </a:spcBef>
            <a:spcAft>
              <a:spcPct val="35000"/>
            </a:spcAft>
            <a:buNone/>
          </a:pPr>
          <a:r>
            <a:rPr lang="en-US" sz="2200" kern="1200"/>
            <a:t>Resource accessibility</a:t>
          </a:r>
        </a:p>
      </dsp:txBody>
      <dsp:txXfrm>
        <a:off x="1020388" y="1743"/>
        <a:ext cx="3816762" cy="883453"/>
      </dsp:txXfrm>
    </dsp:sp>
    <dsp:sp modelId="{0CC82ABE-45D5-4D1A-82BC-6DBD27AFB1AC}">
      <dsp:nvSpPr>
        <dsp:cNvPr id="0" name=""/>
        <dsp:cNvSpPr/>
      </dsp:nvSpPr>
      <dsp:spPr>
        <a:xfrm>
          <a:off x="4837151" y="1743"/>
          <a:ext cx="3644543"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666750">
            <a:lnSpc>
              <a:spcPct val="100000"/>
            </a:lnSpc>
            <a:spcBef>
              <a:spcPct val="0"/>
            </a:spcBef>
            <a:spcAft>
              <a:spcPct val="35000"/>
            </a:spcAft>
            <a:buNone/>
          </a:pPr>
          <a:r>
            <a:rPr lang="en-US" sz="1500" kern="1200"/>
            <a:t>For sharing and enhanced performance</a:t>
          </a:r>
        </a:p>
      </dsp:txBody>
      <dsp:txXfrm>
        <a:off x="4837151" y="1743"/>
        <a:ext cx="3644543" cy="883453"/>
      </dsp:txXfrm>
    </dsp:sp>
    <dsp:sp modelId="{08340E85-E472-416F-93D0-64006105F937}">
      <dsp:nvSpPr>
        <dsp:cNvPr id="0" name=""/>
        <dsp:cNvSpPr/>
      </dsp:nvSpPr>
      <dsp:spPr>
        <a:xfrm>
          <a:off x="0" y="1106059"/>
          <a:ext cx="8481695" cy="8834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9AAA9-46E5-48BE-952A-5285B4D09808}">
      <dsp:nvSpPr>
        <dsp:cNvPr id="0" name=""/>
        <dsp:cNvSpPr/>
      </dsp:nvSpPr>
      <dsp:spPr>
        <a:xfrm>
          <a:off x="267244" y="1304836"/>
          <a:ext cx="485899" cy="485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3BD24-7103-4FE3-B844-0528164317FF}">
      <dsp:nvSpPr>
        <dsp:cNvPr id="0" name=""/>
        <dsp:cNvSpPr/>
      </dsp:nvSpPr>
      <dsp:spPr>
        <a:xfrm>
          <a:off x="1020388" y="1106059"/>
          <a:ext cx="3816762"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977900">
            <a:lnSpc>
              <a:spcPct val="100000"/>
            </a:lnSpc>
            <a:spcBef>
              <a:spcPct val="0"/>
            </a:spcBef>
            <a:spcAft>
              <a:spcPct val="35000"/>
            </a:spcAft>
            <a:buNone/>
          </a:pPr>
          <a:r>
            <a:rPr lang="en-US" sz="2200" kern="1200"/>
            <a:t>Distribution transparency</a:t>
          </a:r>
        </a:p>
      </dsp:txBody>
      <dsp:txXfrm>
        <a:off x="1020388" y="1106059"/>
        <a:ext cx="3816762" cy="883453"/>
      </dsp:txXfrm>
    </dsp:sp>
    <dsp:sp modelId="{06B9D04D-D1F3-47CA-B25F-91A1A6174781}">
      <dsp:nvSpPr>
        <dsp:cNvPr id="0" name=""/>
        <dsp:cNvSpPr/>
      </dsp:nvSpPr>
      <dsp:spPr>
        <a:xfrm>
          <a:off x="4837151" y="1106059"/>
          <a:ext cx="3644543"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666750">
            <a:lnSpc>
              <a:spcPct val="100000"/>
            </a:lnSpc>
            <a:spcBef>
              <a:spcPct val="0"/>
            </a:spcBef>
            <a:spcAft>
              <a:spcPct val="35000"/>
            </a:spcAft>
            <a:buNone/>
          </a:pPr>
          <a:r>
            <a:rPr lang="en-US" sz="1500" kern="1200"/>
            <a:t>For easier use</a:t>
          </a:r>
        </a:p>
      </dsp:txBody>
      <dsp:txXfrm>
        <a:off x="4837151" y="1106059"/>
        <a:ext cx="3644543" cy="883453"/>
      </dsp:txXfrm>
    </dsp:sp>
    <dsp:sp modelId="{B2CF61A0-6B24-49D3-B9A7-D2A65AF69446}">
      <dsp:nvSpPr>
        <dsp:cNvPr id="0" name=""/>
        <dsp:cNvSpPr/>
      </dsp:nvSpPr>
      <dsp:spPr>
        <a:xfrm>
          <a:off x="0" y="2210376"/>
          <a:ext cx="8481695" cy="8834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C05C4-8FC2-400D-B3F0-CE8E4D6C4C66}">
      <dsp:nvSpPr>
        <dsp:cNvPr id="0" name=""/>
        <dsp:cNvSpPr/>
      </dsp:nvSpPr>
      <dsp:spPr>
        <a:xfrm>
          <a:off x="267244" y="2409153"/>
          <a:ext cx="485899" cy="485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0F77D-07E1-402A-882F-E02A4254CAFD}">
      <dsp:nvSpPr>
        <dsp:cNvPr id="0" name=""/>
        <dsp:cNvSpPr/>
      </dsp:nvSpPr>
      <dsp:spPr>
        <a:xfrm>
          <a:off x="1020388" y="2210376"/>
          <a:ext cx="3816762"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977900">
            <a:lnSpc>
              <a:spcPct val="100000"/>
            </a:lnSpc>
            <a:spcBef>
              <a:spcPct val="0"/>
            </a:spcBef>
            <a:spcAft>
              <a:spcPct val="35000"/>
            </a:spcAft>
            <a:buNone/>
          </a:pPr>
          <a:r>
            <a:rPr lang="en-US" sz="2200" kern="1200"/>
            <a:t>Openness</a:t>
          </a:r>
        </a:p>
      </dsp:txBody>
      <dsp:txXfrm>
        <a:off x="1020388" y="2210376"/>
        <a:ext cx="3816762" cy="883453"/>
      </dsp:txXfrm>
    </dsp:sp>
    <dsp:sp modelId="{F92912DE-3288-4186-941B-B551414AB397}">
      <dsp:nvSpPr>
        <dsp:cNvPr id="0" name=""/>
        <dsp:cNvSpPr/>
      </dsp:nvSpPr>
      <dsp:spPr>
        <a:xfrm>
          <a:off x="4837151" y="2210376"/>
          <a:ext cx="3644543"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666750">
            <a:lnSpc>
              <a:spcPct val="100000"/>
            </a:lnSpc>
            <a:spcBef>
              <a:spcPct val="0"/>
            </a:spcBef>
            <a:spcAft>
              <a:spcPct val="35000"/>
            </a:spcAft>
            <a:buNone/>
          </a:pPr>
          <a:r>
            <a:rPr lang="en-US" sz="1500" kern="1200"/>
            <a:t>To support interoperability, portability, extensibility</a:t>
          </a:r>
        </a:p>
      </dsp:txBody>
      <dsp:txXfrm>
        <a:off x="4837151" y="2210376"/>
        <a:ext cx="3644543" cy="883453"/>
      </dsp:txXfrm>
    </dsp:sp>
    <dsp:sp modelId="{10B1F5B3-EB73-47DF-BA1D-FD6F2379F6FE}">
      <dsp:nvSpPr>
        <dsp:cNvPr id="0" name=""/>
        <dsp:cNvSpPr/>
      </dsp:nvSpPr>
      <dsp:spPr>
        <a:xfrm>
          <a:off x="0" y="3314693"/>
          <a:ext cx="8481695" cy="8834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F2699-93A6-4E8D-B36F-60725D324B0E}">
      <dsp:nvSpPr>
        <dsp:cNvPr id="0" name=""/>
        <dsp:cNvSpPr/>
      </dsp:nvSpPr>
      <dsp:spPr>
        <a:xfrm>
          <a:off x="267244" y="3513470"/>
          <a:ext cx="485899" cy="4858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93EE8-7905-4D61-BC6F-5EB9835CE530}">
      <dsp:nvSpPr>
        <dsp:cNvPr id="0" name=""/>
        <dsp:cNvSpPr/>
      </dsp:nvSpPr>
      <dsp:spPr>
        <a:xfrm>
          <a:off x="1020388" y="3314693"/>
          <a:ext cx="3816762"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977900">
            <a:lnSpc>
              <a:spcPct val="100000"/>
            </a:lnSpc>
            <a:spcBef>
              <a:spcPct val="0"/>
            </a:spcBef>
            <a:spcAft>
              <a:spcPct val="35000"/>
            </a:spcAft>
            <a:buNone/>
          </a:pPr>
          <a:r>
            <a:rPr lang="en-US" sz="2200" kern="1200"/>
            <a:t>Scalability</a:t>
          </a:r>
        </a:p>
      </dsp:txBody>
      <dsp:txXfrm>
        <a:off x="1020388" y="3314693"/>
        <a:ext cx="3816762" cy="883453"/>
      </dsp:txXfrm>
    </dsp:sp>
    <dsp:sp modelId="{080971EA-C7AC-4BBF-8247-4E9254110C9C}">
      <dsp:nvSpPr>
        <dsp:cNvPr id="0" name=""/>
        <dsp:cNvSpPr/>
      </dsp:nvSpPr>
      <dsp:spPr>
        <a:xfrm>
          <a:off x="4837151" y="3314693"/>
          <a:ext cx="3644543" cy="88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9" tIns="93499" rIns="93499" bIns="93499" numCol="1" spcCol="1270" anchor="ctr" anchorCtr="0">
          <a:noAutofit/>
        </a:bodyPr>
        <a:lstStyle/>
        <a:p>
          <a:pPr marL="0" lvl="0" indent="0" algn="l" defTabSz="666750">
            <a:lnSpc>
              <a:spcPct val="100000"/>
            </a:lnSpc>
            <a:spcBef>
              <a:spcPct val="0"/>
            </a:spcBef>
            <a:spcAft>
              <a:spcPct val="35000"/>
            </a:spcAft>
            <a:buNone/>
          </a:pPr>
          <a:r>
            <a:rPr lang="en-US" sz="1500" kern="1200"/>
            <a:t>With respect to size (number of users), geographic distribution, administrative domains</a:t>
          </a:r>
        </a:p>
      </dsp:txBody>
      <dsp:txXfrm>
        <a:off x="4837151" y="3314693"/>
        <a:ext cx="3644543" cy="883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705DA-F73D-42D4-8F5F-715DF97E53C2}">
      <dsp:nvSpPr>
        <dsp:cNvPr id="0" name=""/>
        <dsp:cNvSpPr/>
      </dsp:nvSpPr>
      <dsp:spPr>
        <a:xfrm>
          <a:off x="0" y="2319"/>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4ADAA-C525-4192-9198-97094CD812BF}">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ADC713-D275-4152-8291-09D5D0F7DAFA}">
      <dsp:nvSpPr>
        <dsp:cNvPr id="0" name=""/>
        <dsp:cNvSpPr/>
      </dsp:nvSpPr>
      <dsp:spPr>
        <a:xfrm>
          <a:off x="1357638" y="2319"/>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Requirement for advanced software to realize the potential benefits. Distributed systems are inherently more complex than centralized systems</a:t>
          </a:r>
        </a:p>
      </dsp:txBody>
      <dsp:txXfrm>
        <a:off x="1357638" y="2319"/>
        <a:ext cx="5214611" cy="1175444"/>
      </dsp:txXfrm>
    </dsp:sp>
    <dsp:sp modelId="{BDE77D38-03FD-4BAF-8F23-8CCC13BA2286}">
      <dsp:nvSpPr>
        <dsp:cNvPr id="0" name=""/>
        <dsp:cNvSpPr/>
      </dsp:nvSpPr>
      <dsp:spPr>
        <a:xfrm>
          <a:off x="0" y="1471624"/>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250F0-131F-48A7-BBA9-C645E2BD7373}">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07C5C-60B4-48AC-809C-2D0BCE92186F}">
      <dsp:nvSpPr>
        <dsp:cNvPr id="0" name=""/>
        <dsp:cNvSpPr/>
      </dsp:nvSpPr>
      <dsp:spPr>
        <a:xfrm>
          <a:off x="1357638" y="1471624"/>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Security and privacy concerns regarding network communication</a:t>
          </a:r>
        </a:p>
      </dsp:txBody>
      <dsp:txXfrm>
        <a:off x="1357638" y="1471624"/>
        <a:ext cx="5214611" cy="1175444"/>
      </dsp:txXfrm>
    </dsp:sp>
    <dsp:sp modelId="{CEEA70F5-B7E7-4BDC-880F-BF3D40BA505C}">
      <dsp:nvSpPr>
        <dsp:cNvPr id="0" name=""/>
        <dsp:cNvSpPr/>
      </dsp:nvSpPr>
      <dsp:spPr>
        <a:xfrm>
          <a:off x="0" y="2940930"/>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93F6F-A983-4A9A-82B3-86F5D49B658C}">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167EE-601C-45A3-85D9-626174B051DD}">
      <dsp:nvSpPr>
        <dsp:cNvPr id="0" name=""/>
        <dsp:cNvSpPr/>
      </dsp:nvSpPr>
      <dsp:spPr>
        <a:xfrm>
          <a:off x="1357638" y="2940930"/>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Replication of data and services provides fault tolerance and availability, but at a cost.</a:t>
          </a:r>
        </a:p>
      </dsp:txBody>
      <dsp:txXfrm>
        <a:off x="1357638" y="2940930"/>
        <a:ext cx="5214611" cy="1175444"/>
      </dsp:txXfrm>
    </dsp:sp>
    <dsp:sp modelId="{5F2F09BB-BAB2-45FB-BD24-11A557BAA3FE}">
      <dsp:nvSpPr>
        <dsp:cNvPr id="0" name=""/>
        <dsp:cNvSpPr/>
      </dsp:nvSpPr>
      <dsp:spPr>
        <a:xfrm>
          <a:off x="0" y="4410236"/>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DD1CF-1831-42A5-8083-D9C03B857473}">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56B274-0D58-4761-B4C9-261DD8B295D1}">
      <dsp:nvSpPr>
        <dsp:cNvPr id="0" name=""/>
        <dsp:cNvSpPr/>
      </dsp:nvSpPr>
      <dsp:spPr>
        <a:xfrm>
          <a:off x="1357638" y="4410236"/>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Network reliability, security, heterogeneity,</a:t>
          </a:r>
          <a:r>
            <a:rPr lang="en-AU" sz="1700" kern="1200"/>
            <a:t> </a:t>
          </a:r>
          <a:r>
            <a:rPr lang="en-US" sz="1700" kern="1200"/>
            <a:t>topology</a:t>
          </a:r>
        </a:p>
      </dsp:txBody>
      <dsp:txXfrm>
        <a:off x="1357638" y="4410236"/>
        <a:ext cx="5214611" cy="11754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FDAB29-EC65-294B-8DC2-92DF3E98329A}" type="datetimeFigureOut">
              <a:rPr lang="en-US" smtClean="0"/>
              <a:t>1/29/26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DCB159F-254E-1B4C-BECB-4E2F3D557A81}" type="slidenum">
              <a:rPr lang="en-US" smtClean="0"/>
              <a:t>‹#›</a:t>
            </a:fld>
            <a:endParaRPr lang="en-US"/>
          </a:p>
        </p:txBody>
      </p:sp>
    </p:spTree>
    <p:extLst>
      <p:ext uri="{BB962C8B-B14F-4D97-AF65-F5344CB8AC3E}">
        <p14:creationId xmlns:p14="http://schemas.microsoft.com/office/powerpoint/2010/main" val="227495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distributed systems, </a:t>
            </a:r>
            <a:r>
              <a:rPr lang="en-AU" b="1" dirty="0"/>
              <a:t>transparency</a:t>
            </a:r>
            <a:r>
              <a:rPr lang="en-AU" dirty="0"/>
              <a:t> refers to the ability of the system to hide the complexity of distributed components from users and applications. The goal is to make a distributed system appear as a single, unified system, even though it consists of multiple interconnected computers and resources.</a:t>
            </a:r>
          </a:p>
          <a:p>
            <a:r>
              <a:rPr lang="en-AU" dirty="0"/>
              <a:t>The slide presents different dimensions of transparency, each addressing a specific type of complexity that should be hidden from users.</a:t>
            </a:r>
          </a:p>
          <a:p>
            <a:r>
              <a:rPr lang="en-AU" b="1" dirty="0"/>
              <a:t>1. Access Transparency</a:t>
            </a:r>
          </a:p>
          <a:p>
            <a:r>
              <a:rPr lang="en-AU" dirty="0"/>
              <a:t>Access transparency hides differences in data representation and resource access methods. Users can access local and remote resources in the same way without worrying about how the data is stored or formatted.</a:t>
            </a:r>
            <a:br>
              <a:rPr lang="en-AU" dirty="0"/>
            </a:br>
            <a:r>
              <a:rPr lang="en-AU" b="1" dirty="0"/>
              <a:t>Example:</a:t>
            </a:r>
            <a:r>
              <a:rPr lang="en-AU" dirty="0"/>
              <a:t> Accessing a remote file in the same way as a local file.</a:t>
            </a:r>
          </a:p>
          <a:p>
            <a:r>
              <a:rPr lang="en-AU" b="1" dirty="0"/>
              <a:t>2. Location Transparency</a:t>
            </a:r>
          </a:p>
          <a:p>
            <a:r>
              <a:rPr lang="en-AU" dirty="0"/>
              <a:t>Location transparency hides the physical location of resources. Users do not need to know where a resource is located to use it.</a:t>
            </a:r>
            <a:br>
              <a:rPr lang="en-AU" dirty="0"/>
            </a:br>
            <a:r>
              <a:rPr lang="en-AU" b="1" dirty="0"/>
              <a:t>Example:</a:t>
            </a:r>
            <a:r>
              <a:rPr lang="en-AU" dirty="0"/>
              <a:t> Using a web service without knowing the server’s geographic location.</a:t>
            </a:r>
          </a:p>
          <a:p>
            <a:r>
              <a:rPr lang="en-AU" b="1" dirty="0"/>
              <a:t>3. Migration Transparency</a:t>
            </a:r>
          </a:p>
          <a:p>
            <a:r>
              <a:rPr lang="en-AU" dirty="0"/>
              <a:t>Migration transparency hides the possibility that a resource or process may move from one location to another. This movement does not affect how users access the resource.</a:t>
            </a:r>
            <a:br>
              <a:rPr lang="en-AU" dirty="0"/>
            </a:br>
            <a:r>
              <a:rPr lang="en-AU" b="1" dirty="0"/>
              <a:t>Example:</a:t>
            </a:r>
            <a:r>
              <a:rPr lang="en-AU" dirty="0"/>
              <a:t> Virtual machines migrating between servers without interrupting services.</a:t>
            </a:r>
          </a:p>
          <a:p>
            <a:r>
              <a:rPr lang="en-AU" b="1" dirty="0"/>
              <a:t>4. Replication Transparency</a:t>
            </a:r>
          </a:p>
          <a:p>
            <a:r>
              <a:rPr lang="en-AU" dirty="0"/>
              <a:t>Replication transparency hides the existence of multiple copies of resources. Users see only one logical resource, even though multiple replicas exist to improve reliability and availability.</a:t>
            </a:r>
            <a:br>
              <a:rPr lang="en-AU" dirty="0"/>
            </a:br>
            <a:r>
              <a:rPr lang="en-AU" b="1" dirty="0"/>
              <a:t>Example:</a:t>
            </a:r>
            <a:r>
              <a:rPr lang="en-AU" dirty="0"/>
              <a:t> Distributed databases with replicated data across multiple servers.</a:t>
            </a:r>
          </a:p>
          <a:p>
            <a:r>
              <a:rPr lang="en-AU" b="1" dirty="0"/>
              <a:t>5. Concurrency Transparency</a:t>
            </a:r>
          </a:p>
          <a:p>
            <a:r>
              <a:rPr lang="en-AU" dirty="0"/>
              <a:t>Concurrency transparency hides the fact that multiple users or processes may access the same resource simultaneously. The system ensures consistency without exposing complexity to users.</a:t>
            </a:r>
            <a:br>
              <a:rPr lang="en-AU" dirty="0"/>
            </a:br>
            <a:r>
              <a:rPr lang="en-AU" b="1" dirty="0"/>
              <a:t>Example:</a:t>
            </a:r>
            <a:r>
              <a:rPr lang="en-AU" dirty="0"/>
              <a:t> Multiple users editing shared data without conflicts.</a:t>
            </a:r>
          </a:p>
          <a:p>
            <a:r>
              <a:rPr lang="en-AU" b="1" dirty="0"/>
              <a:t>6. Failure Transparency</a:t>
            </a:r>
          </a:p>
          <a:p>
            <a:r>
              <a:rPr lang="en-AU" dirty="0"/>
              <a:t>Failure transparency hides system failures and recovery mechanisms from users. The system continues to function despite partial failures.</a:t>
            </a:r>
            <a:br>
              <a:rPr lang="en-AU" dirty="0"/>
            </a:br>
            <a:r>
              <a:rPr lang="en-AU" b="1" dirty="0"/>
              <a:t>Example:</a:t>
            </a:r>
            <a:r>
              <a:rPr lang="en-AU" dirty="0"/>
              <a:t> Automatic failover in cloud systems when a server crashes.</a:t>
            </a:r>
          </a:p>
          <a:p>
            <a:r>
              <a:rPr lang="en-AU" b="1" dirty="0"/>
              <a:t>7. Relocation Transparency</a:t>
            </a:r>
          </a:p>
          <a:p>
            <a:r>
              <a:rPr lang="en-AU" dirty="0"/>
              <a:t>Relocation transparency hides the movement of resources while they are being used. Unlike migration, relocation happens during active use without disrupting access.</a:t>
            </a:r>
            <a:br>
              <a:rPr lang="en-AU" dirty="0"/>
            </a:br>
            <a:r>
              <a:rPr lang="en-AU" b="1" dirty="0"/>
              <a:t>Example:</a:t>
            </a:r>
            <a:r>
              <a:rPr lang="en-AU" dirty="0"/>
              <a:t> Mobile devices switching network connections during a video call.</a:t>
            </a:r>
          </a:p>
          <a:p>
            <a:endParaRPr lang="en-US" dirty="0"/>
          </a:p>
        </p:txBody>
      </p:sp>
      <p:sp>
        <p:nvSpPr>
          <p:cNvPr id="4" name="Slide Number Placeholder 3"/>
          <p:cNvSpPr>
            <a:spLocks noGrp="1"/>
          </p:cNvSpPr>
          <p:nvPr>
            <p:ph type="sldNum" sz="quarter" idx="5"/>
          </p:nvPr>
        </p:nvSpPr>
        <p:spPr/>
        <p:txBody>
          <a:bodyPr/>
          <a:lstStyle/>
          <a:p>
            <a:fld id="{EDCB159F-254E-1B4C-BECB-4E2F3D557A81}" type="slidenum">
              <a:rPr lang="en-US" smtClean="0"/>
              <a:t>17</a:t>
            </a:fld>
            <a:endParaRPr lang="en-US"/>
          </a:p>
        </p:txBody>
      </p:sp>
    </p:spTree>
    <p:extLst>
      <p:ext uri="{BB962C8B-B14F-4D97-AF65-F5344CB8AC3E}">
        <p14:creationId xmlns:p14="http://schemas.microsoft.com/office/powerpoint/2010/main" val="36280686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408198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420889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223847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48280" y="813562"/>
            <a:ext cx="7695438" cy="696594"/>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38100">
              <a:lnSpc>
                <a:spcPts val="1630"/>
              </a:lnSpc>
            </a:pPr>
            <a:fld id="{81D60167-4931-47E6-BA6A-407CBD079E47}" type="slidenum">
              <a:rPr spc="-25" dirty="0"/>
              <a:t>‹#›</a:t>
            </a:fld>
            <a:endParaRPr spc="-25" dirty="0"/>
          </a:p>
        </p:txBody>
      </p:sp>
    </p:spTree>
    <p:extLst>
      <p:ext uri="{BB962C8B-B14F-4D97-AF65-F5344CB8AC3E}">
        <p14:creationId xmlns:p14="http://schemas.microsoft.com/office/powerpoint/2010/main" val="134147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17508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D8BD707-D9CF-40AE-B4C6-C98DA3205C09}" type="datetimeFigureOut">
              <a:rPr lang="en-US" smtClean="0"/>
              <a:t>1/29/26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4239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1/29/26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387462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1/29/26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54114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1/29/26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615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1/29/26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199785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1/29/26</a:t>
            </a:fld>
            <a:endParaRPr lang="en-US"/>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370639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38111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D8BD707-D9CF-40AE-B4C6-C98DA3205C09}" type="datetimeFigureOut">
              <a:rPr lang="en-US" smtClean="0"/>
              <a:t>1/29/26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pPr marL="38100">
              <a:lnSpc>
                <a:spcPts val="1630"/>
              </a:lnSpc>
            </a:pPr>
            <a:fld id="{81D60167-4931-47E6-BA6A-407CBD079E47}" type="slidenum">
              <a:rPr lang="en-AU" spc="-25" smtClean="0"/>
              <a:t>‹#›</a:t>
            </a:fld>
            <a:endParaRPr lang="en-AU" spc="-25" dirty="0"/>
          </a:p>
        </p:txBody>
      </p:sp>
    </p:spTree>
    <p:extLst>
      <p:ext uri="{BB962C8B-B14F-4D97-AF65-F5344CB8AC3E}">
        <p14:creationId xmlns:p14="http://schemas.microsoft.com/office/powerpoint/2010/main" val="311806436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4800"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rafiyz.github.io/"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2" Type="http://schemas.openxmlformats.org/officeDocument/2006/relationships/hyperlink" Target="http://setiathome.ssl.berkeley.ed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645C-48F0-25B1-630E-A890AA39259A}"/>
              </a:ext>
            </a:extLst>
          </p:cNvPr>
          <p:cNvSpPr>
            <a:spLocks noGrp="1"/>
          </p:cNvSpPr>
          <p:nvPr>
            <p:ph type="ctrTitle"/>
          </p:nvPr>
        </p:nvSpPr>
        <p:spPr>
          <a:xfrm>
            <a:off x="2248281" y="2295977"/>
            <a:ext cx="7695438" cy="1551194"/>
          </a:xfrm>
        </p:spPr>
        <p:txBody>
          <a:bodyPr/>
          <a:lstStyle/>
          <a:p>
            <a:r>
              <a:rPr lang="en-US" sz="3200"/>
              <a:t>Week 1 and 2:</a:t>
            </a:r>
            <a:br>
              <a:rPr lang="en-US" sz="3200" dirty="0"/>
            </a:br>
            <a:r>
              <a:rPr lang="en-US" dirty="0"/>
              <a:t>Distributed Computing </a:t>
            </a:r>
            <a:br>
              <a:rPr lang="en-US" dirty="0"/>
            </a:br>
            <a:r>
              <a:rPr lang="en-US" sz="3600" dirty="0"/>
              <a:t>(An Overview)</a:t>
            </a:r>
          </a:p>
        </p:txBody>
      </p:sp>
      <p:sp>
        <p:nvSpPr>
          <p:cNvPr id="3" name="Subtitle 2">
            <a:extLst>
              <a:ext uri="{FF2B5EF4-FFF2-40B4-BE49-F238E27FC236}">
                <a16:creationId xmlns:a16="http://schemas.microsoft.com/office/drawing/2014/main" id="{F14C9835-741E-BE8A-F2A4-5483F877F53A}"/>
              </a:ext>
            </a:extLst>
          </p:cNvPr>
          <p:cNvSpPr>
            <a:spLocks noGrp="1"/>
          </p:cNvSpPr>
          <p:nvPr>
            <p:ph type="subTitle" idx="4"/>
          </p:nvPr>
        </p:nvSpPr>
        <p:spPr>
          <a:xfrm>
            <a:off x="2362200" y="4876800"/>
            <a:ext cx="8534400" cy="615553"/>
          </a:xfrm>
        </p:spPr>
        <p:txBody>
          <a:bodyPr/>
          <a:lstStyle/>
          <a:p>
            <a:pPr marL="0" rtl="0"/>
            <a:r>
              <a:rPr lang="en-US" sz="2000" dirty="0"/>
              <a:t>Dr. Rafiullah Khan </a:t>
            </a:r>
          </a:p>
          <a:p>
            <a:pPr marL="0" rtl="0"/>
            <a:r>
              <a:rPr lang="en-US" sz="2000" dirty="0"/>
              <a:t>ICS/IT</a:t>
            </a:r>
          </a:p>
        </p:txBody>
      </p:sp>
      <p:sp>
        <p:nvSpPr>
          <p:cNvPr id="5" name="TextBox 4">
            <a:extLst>
              <a:ext uri="{FF2B5EF4-FFF2-40B4-BE49-F238E27FC236}">
                <a16:creationId xmlns:a16="http://schemas.microsoft.com/office/drawing/2014/main" id="{408B9DF1-E37B-55C0-1D1A-1DD7782B9528}"/>
              </a:ext>
            </a:extLst>
          </p:cNvPr>
          <p:cNvSpPr txBox="1"/>
          <p:nvPr/>
        </p:nvSpPr>
        <p:spPr>
          <a:xfrm>
            <a:off x="1676400" y="685800"/>
            <a:ext cx="6099586" cy="369332"/>
          </a:xfrm>
          <a:prstGeom prst="rect">
            <a:avLst/>
          </a:prstGeom>
          <a:noFill/>
        </p:spPr>
        <p:txBody>
          <a:bodyPr wrap="square">
            <a:spAutoFit/>
          </a:bodyPr>
          <a:lstStyle/>
          <a:p>
            <a:pPr algn="l" rtl="0"/>
            <a:r>
              <a:rPr lang="en-US" dirty="0"/>
              <a:t>Cloud Computing</a:t>
            </a:r>
          </a:p>
        </p:txBody>
      </p:sp>
      <p:sp>
        <p:nvSpPr>
          <p:cNvPr id="7" name="TextBox 6">
            <a:extLst>
              <a:ext uri="{FF2B5EF4-FFF2-40B4-BE49-F238E27FC236}">
                <a16:creationId xmlns:a16="http://schemas.microsoft.com/office/drawing/2014/main" id="{FD62F0C9-6406-B1BE-03B7-C6315BE958EC}"/>
              </a:ext>
            </a:extLst>
          </p:cNvPr>
          <p:cNvSpPr txBox="1"/>
          <p:nvPr/>
        </p:nvSpPr>
        <p:spPr>
          <a:xfrm>
            <a:off x="2362200" y="5802868"/>
            <a:ext cx="6099586" cy="307777"/>
          </a:xfrm>
          <a:prstGeom prst="rect">
            <a:avLst/>
          </a:prstGeom>
          <a:noFill/>
        </p:spPr>
        <p:txBody>
          <a:bodyPr wrap="square">
            <a:spAutoFit/>
          </a:bodyPr>
          <a:lstStyle/>
          <a:p>
            <a:pPr marL="0" rtl="0"/>
            <a:r>
              <a:rPr lang="en-US" sz="1400" dirty="0">
                <a:solidFill>
                  <a:srgbClr val="FF0000"/>
                </a:solidFill>
                <a:hlinkClick r:id="rId2">
                  <a:extLst>
                    <a:ext uri="{A12FA001-AC4F-418D-AE19-62706E023703}">
                      <ahyp:hlinkClr xmlns:ahyp="http://schemas.microsoft.com/office/drawing/2018/hyperlinkcolor" val="tx"/>
                    </a:ext>
                  </a:extLst>
                </a:hlinkClick>
              </a:rPr>
              <a:t>www.rafiyz.github.io</a:t>
            </a:r>
            <a:endParaRPr lang="en-US" sz="1400" dirty="0">
              <a:solidFill>
                <a:srgbClr val="FF0000"/>
              </a:solidFill>
            </a:endParaRPr>
          </a:p>
        </p:txBody>
      </p:sp>
    </p:spTree>
    <p:extLst>
      <p:ext uri="{BB962C8B-B14F-4D97-AF65-F5344CB8AC3E}">
        <p14:creationId xmlns:p14="http://schemas.microsoft.com/office/powerpoint/2010/main" val="294755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pPr marL="102235"/>
            <a:r>
              <a:rPr lang="en-US"/>
              <a:t>What</a:t>
            </a:r>
            <a:r>
              <a:rPr lang="en-US" spc="-40"/>
              <a:t> </a:t>
            </a:r>
            <a:r>
              <a:rPr lang="en-US"/>
              <a:t>Is</a:t>
            </a:r>
            <a:r>
              <a:rPr lang="en-US" spc="-35"/>
              <a:t> </a:t>
            </a:r>
            <a:r>
              <a:rPr lang="en-US"/>
              <a:t>A</a:t>
            </a:r>
            <a:r>
              <a:rPr lang="en-US" spc="-35"/>
              <a:t> </a:t>
            </a:r>
            <a:r>
              <a:rPr lang="en-US"/>
              <a:t>Distributed</a:t>
            </a:r>
            <a:r>
              <a:rPr lang="en-US" spc="-70"/>
              <a:t> </a:t>
            </a:r>
            <a:r>
              <a:rPr lang="en-US" spc="-10"/>
              <a:t>System?</a:t>
            </a:r>
          </a:p>
        </p:txBody>
      </p:sp>
      <p:sp>
        <p:nvSpPr>
          <p:cNvPr id="3" name="object 3"/>
          <p:cNvSpPr txBox="1"/>
          <p:nvPr/>
        </p:nvSpPr>
        <p:spPr>
          <a:xfrm>
            <a:off x="1069848" y="2121408"/>
            <a:ext cx="4773168" cy="4050792"/>
          </a:xfrm>
          <a:prstGeom prst="rect">
            <a:avLst/>
          </a:prstGeom>
        </p:spPr>
        <p:txBody>
          <a:bodyPr vert="horz" lIns="91440" tIns="45720" rIns="91440" bIns="45720" rtlCol="0">
            <a:normAutofit/>
          </a:bodyPr>
          <a:lstStyle/>
          <a:p>
            <a:pPr marL="355600" marR="382270" indent="-182880">
              <a:lnSpc>
                <a:spcPct val="90000"/>
              </a:lnSpc>
              <a:spcBef>
                <a:spcPts val="844"/>
              </a:spcBef>
              <a:buClr>
                <a:schemeClr val="accent1">
                  <a:lumMod val="75000"/>
                </a:schemeClr>
              </a:buClr>
              <a:buSzPct val="85000"/>
              <a:buFont typeface="Wingdings" pitchFamily="2" charset="2"/>
              <a:buChar char="§"/>
              <a:tabLst>
                <a:tab pos="355600" algn="l"/>
              </a:tabLst>
            </a:pPr>
            <a:r>
              <a:rPr lang="en-US"/>
              <a:t>A</a:t>
            </a:r>
            <a:r>
              <a:rPr lang="en-US" spc="-25"/>
              <a:t> </a:t>
            </a:r>
            <a:r>
              <a:rPr lang="en-US"/>
              <a:t>collection</a:t>
            </a:r>
            <a:r>
              <a:rPr lang="en-US" spc="-50"/>
              <a:t> </a:t>
            </a:r>
            <a:r>
              <a:rPr lang="en-US"/>
              <a:t>of</a:t>
            </a:r>
            <a:r>
              <a:rPr lang="en-US" spc="-25"/>
              <a:t> </a:t>
            </a:r>
            <a:r>
              <a:rPr lang="en-US"/>
              <a:t>independent</a:t>
            </a:r>
            <a:r>
              <a:rPr lang="en-US" spc="-60"/>
              <a:t> </a:t>
            </a:r>
            <a:r>
              <a:rPr lang="en-US"/>
              <a:t>computers</a:t>
            </a:r>
            <a:r>
              <a:rPr lang="en-US" spc="-65"/>
              <a:t> </a:t>
            </a:r>
            <a:r>
              <a:rPr lang="en-US"/>
              <a:t>that</a:t>
            </a:r>
            <a:r>
              <a:rPr lang="en-US" spc="-40"/>
              <a:t> </a:t>
            </a:r>
            <a:r>
              <a:rPr lang="en-US"/>
              <a:t>appears</a:t>
            </a:r>
            <a:r>
              <a:rPr lang="en-US" spc="-35"/>
              <a:t> </a:t>
            </a:r>
            <a:r>
              <a:rPr lang="en-US"/>
              <a:t>to</a:t>
            </a:r>
            <a:r>
              <a:rPr lang="en-US" spc="-25"/>
              <a:t> its </a:t>
            </a:r>
            <a:r>
              <a:rPr lang="en-US"/>
              <a:t>users</a:t>
            </a:r>
            <a:r>
              <a:rPr lang="en-US" spc="-30"/>
              <a:t> </a:t>
            </a:r>
            <a:r>
              <a:rPr lang="en-US"/>
              <a:t>as</a:t>
            </a:r>
            <a:r>
              <a:rPr lang="en-US" spc="-30"/>
              <a:t> </a:t>
            </a:r>
            <a:r>
              <a:rPr lang="en-US"/>
              <a:t>a</a:t>
            </a:r>
            <a:r>
              <a:rPr lang="en-US" spc="-30"/>
              <a:t> </a:t>
            </a:r>
            <a:r>
              <a:rPr lang="en-US"/>
              <a:t>single</a:t>
            </a:r>
            <a:r>
              <a:rPr lang="en-US" spc="-50"/>
              <a:t> </a:t>
            </a:r>
            <a:r>
              <a:rPr lang="en-US"/>
              <a:t>coherent</a:t>
            </a:r>
            <a:r>
              <a:rPr lang="en-US" spc="-75"/>
              <a:t> </a:t>
            </a:r>
            <a:r>
              <a:rPr lang="en-US" spc="-10"/>
              <a:t>system.</a:t>
            </a:r>
            <a:endParaRPr lang="en-US"/>
          </a:p>
          <a:p>
            <a:pPr marL="355600" indent="-182880">
              <a:lnSpc>
                <a:spcPct val="90000"/>
              </a:lnSpc>
              <a:spcBef>
                <a:spcPts val="30"/>
              </a:spcBef>
              <a:buClr>
                <a:schemeClr val="accent1">
                  <a:lumMod val="75000"/>
                </a:schemeClr>
              </a:buClr>
              <a:buSzPct val="85000"/>
              <a:buFont typeface="Wingdings" pitchFamily="2" charset="2"/>
              <a:buChar char="§"/>
              <a:tabLst>
                <a:tab pos="355600" algn="l"/>
              </a:tabLst>
            </a:pPr>
            <a:r>
              <a:rPr lang="en-US" spc="-10"/>
              <a:t>Features:</a:t>
            </a:r>
            <a:endParaRPr lang="en-US"/>
          </a:p>
          <a:p>
            <a:pPr marL="755650" lvl="1" indent="-182880">
              <a:lnSpc>
                <a:spcPct val="90000"/>
              </a:lnSpc>
              <a:spcBef>
                <a:spcPts val="5"/>
              </a:spcBef>
              <a:buClr>
                <a:schemeClr val="accent1">
                  <a:lumMod val="75000"/>
                </a:schemeClr>
              </a:buClr>
              <a:buSzPct val="85000"/>
              <a:buFont typeface="Wingdings" pitchFamily="2" charset="2"/>
              <a:buChar char="§"/>
              <a:tabLst>
                <a:tab pos="755650" algn="l"/>
              </a:tabLst>
            </a:pPr>
            <a:r>
              <a:rPr lang="en-US"/>
              <a:t>No</a:t>
            </a:r>
            <a:r>
              <a:rPr lang="en-US" spc="-25"/>
              <a:t> </a:t>
            </a:r>
            <a:r>
              <a:rPr lang="en-US"/>
              <a:t>shared</a:t>
            </a:r>
            <a:r>
              <a:rPr lang="en-US" spc="-30"/>
              <a:t> </a:t>
            </a:r>
            <a:r>
              <a:rPr lang="en-US"/>
              <a:t>memory</a:t>
            </a:r>
            <a:r>
              <a:rPr lang="en-US" spc="25"/>
              <a:t> </a:t>
            </a:r>
            <a:r>
              <a:rPr lang="en-US"/>
              <a:t>–</a:t>
            </a:r>
            <a:r>
              <a:rPr lang="en-US" spc="-15"/>
              <a:t> </a:t>
            </a:r>
            <a:r>
              <a:rPr lang="en-US" spc="-10"/>
              <a:t>message-</a:t>
            </a:r>
            <a:r>
              <a:rPr lang="en-US"/>
              <a:t>based</a:t>
            </a:r>
            <a:r>
              <a:rPr lang="en-US" spc="-20"/>
              <a:t> </a:t>
            </a:r>
            <a:r>
              <a:rPr lang="en-US" spc="-10"/>
              <a:t>communication</a:t>
            </a:r>
            <a:endParaRPr lang="en-US"/>
          </a:p>
          <a:p>
            <a:pPr marL="755650" lvl="1" indent="-182880">
              <a:lnSpc>
                <a:spcPct val="90000"/>
              </a:lnSpc>
              <a:buClr>
                <a:schemeClr val="accent1">
                  <a:lumMod val="75000"/>
                </a:schemeClr>
              </a:buClr>
              <a:buSzPct val="85000"/>
              <a:buFont typeface="Wingdings" pitchFamily="2" charset="2"/>
              <a:buChar char="§"/>
              <a:tabLst>
                <a:tab pos="755650" algn="l"/>
              </a:tabLst>
            </a:pPr>
            <a:r>
              <a:rPr lang="en-US"/>
              <a:t>Each</a:t>
            </a:r>
            <a:r>
              <a:rPr lang="en-US" spc="-30"/>
              <a:t> </a:t>
            </a:r>
            <a:r>
              <a:rPr lang="en-US"/>
              <a:t>runs</a:t>
            </a:r>
            <a:r>
              <a:rPr lang="en-US" spc="-40"/>
              <a:t> </a:t>
            </a:r>
            <a:r>
              <a:rPr lang="en-US"/>
              <a:t>its</a:t>
            </a:r>
            <a:r>
              <a:rPr lang="en-US" spc="-25"/>
              <a:t> </a:t>
            </a:r>
            <a:r>
              <a:rPr lang="en-US"/>
              <a:t>own</a:t>
            </a:r>
            <a:r>
              <a:rPr lang="en-US" spc="-35"/>
              <a:t> </a:t>
            </a:r>
            <a:r>
              <a:rPr lang="en-US"/>
              <a:t>local</a:t>
            </a:r>
            <a:r>
              <a:rPr lang="en-US" spc="-45"/>
              <a:t> </a:t>
            </a:r>
            <a:r>
              <a:rPr lang="en-US" spc="-25"/>
              <a:t>OS</a:t>
            </a:r>
            <a:endParaRPr lang="en-US"/>
          </a:p>
          <a:p>
            <a:pPr marL="755650" lvl="1" indent="-182880">
              <a:lnSpc>
                <a:spcPct val="90000"/>
              </a:lnSpc>
              <a:buClr>
                <a:schemeClr val="accent1">
                  <a:lumMod val="75000"/>
                </a:schemeClr>
              </a:buClr>
              <a:buSzPct val="85000"/>
              <a:buFont typeface="Wingdings" pitchFamily="2" charset="2"/>
              <a:buChar char="§"/>
              <a:tabLst>
                <a:tab pos="755650" algn="l"/>
              </a:tabLst>
            </a:pPr>
            <a:r>
              <a:rPr lang="en-US" spc="-10"/>
              <a:t>Heterogeneity</a:t>
            </a:r>
            <a:endParaRPr lang="en-US"/>
          </a:p>
          <a:p>
            <a:pPr marL="355600" indent="-182880">
              <a:lnSpc>
                <a:spcPct val="90000"/>
              </a:lnSpc>
              <a:buClr>
                <a:schemeClr val="accent1">
                  <a:lumMod val="75000"/>
                </a:schemeClr>
              </a:buClr>
              <a:buSzPct val="85000"/>
              <a:buFont typeface="Wingdings" pitchFamily="2" charset="2"/>
              <a:buChar char="§"/>
              <a:tabLst>
                <a:tab pos="355600" algn="l"/>
              </a:tabLst>
            </a:pPr>
            <a:r>
              <a:rPr lang="en-US"/>
              <a:t>Ideal:</a:t>
            </a:r>
            <a:r>
              <a:rPr lang="en-US" spc="-50"/>
              <a:t> </a:t>
            </a:r>
            <a:r>
              <a:rPr lang="en-US"/>
              <a:t>to</a:t>
            </a:r>
            <a:r>
              <a:rPr lang="en-US" spc="-20"/>
              <a:t> </a:t>
            </a:r>
            <a:r>
              <a:rPr lang="en-US"/>
              <a:t>present</a:t>
            </a:r>
            <a:r>
              <a:rPr lang="en-US" spc="-55"/>
              <a:t> </a:t>
            </a:r>
            <a:r>
              <a:rPr lang="en-US"/>
              <a:t>a</a:t>
            </a:r>
            <a:r>
              <a:rPr lang="en-US" spc="-20"/>
              <a:t> </a:t>
            </a:r>
            <a:r>
              <a:rPr lang="en-US"/>
              <a:t>single-system</a:t>
            </a:r>
            <a:r>
              <a:rPr lang="en-US" spc="-65"/>
              <a:t> </a:t>
            </a:r>
            <a:r>
              <a:rPr lang="en-US" spc="-10"/>
              <a:t>image:</a:t>
            </a:r>
            <a:endParaRPr lang="en-US"/>
          </a:p>
          <a:p>
            <a:pPr marL="755015" marR="5080" lvl="1" indent="-182880">
              <a:lnSpc>
                <a:spcPct val="90000"/>
              </a:lnSpc>
              <a:spcBef>
                <a:spcPts val="680"/>
              </a:spcBef>
              <a:buClr>
                <a:schemeClr val="accent1">
                  <a:lumMod val="75000"/>
                </a:schemeClr>
              </a:buClr>
              <a:buSzPct val="85000"/>
              <a:buFont typeface="Wingdings" pitchFamily="2" charset="2"/>
              <a:buChar char="§"/>
              <a:tabLst>
                <a:tab pos="756285" algn="l"/>
              </a:tabLst>
            </a:pPr>
            <a:r>
              <a:rPr lang="en-US"/>
              <a:t>The</a:t>
            </a:r>
            <a:r>
              <a:rPr lang="en-US" spc="-40"/>
              <a:t> </a:t>
            </a:r>
            <a:r>
              <a:rPr lang="en-US"/>
              <a:t>distributed</a:t>
            </a:r>
            <a:r>
              <a:rPr lang="en-US" spc="-70"/>
              <a:t> </a:t>
            </a:r>
            <a:r>
              <a:rPr lang="en-US"/>
              <a:t>system</a:t>
            </a:r>
            <a:r>
              <a:rPr lang="en-US" spc="-45"/>
              <a:t> </a:t>
            </a:r>
            <a:r>
              <a:rPr lang="en-US"/>
              <a:t>“looks</a:t>
            </a:r>
            <a:r>
              <a:rPr lang="en-US" spc="-55"/>
              <a:t> </a:t>
            </a:r>
            <a:r>
              <a:rPr lang="en-US"/>
              <a:t>like”</a:t>
            </a:r>
            <a:r>
              <a:rPr lang="en-US" spc="-60"/>
              <a:t> </a:t>
            </a:r>
            <a:r>
              <a:rPr lang="en-US"/>
              <a:t>a</a:t>
            </a:r>
            <a:r>
              <a:rPr lang="en-US" spc="-35"/>
              <a:t> </a:t>
            </a:r>
            <a:r>
              <a:rPr lang="en-US"/>
              <a:t>single</a:t>
            </a:r>
            <a:r>
              <a:rPr lang="en-US" spc="-65"/>
              <a:t> </a:t>
            </a:r>
            <a:r>
              <a:rPr lang="en-US"/>
              <a:t>computer</a:t>
            </a:r>
            <a:r>
              <a:rPr lang="en-US" spc="-25"/>
              <a:t> </a:t>
            </a:r>
            <a:r>
              <a:rPr lang="en-US"/>
              <a:t>rather</a:t>
            </a:r>
            <a:r>
              <a:rPr lang="en-US" spc="-35"/>
              <a:t> </a:t>
            </a:r>
            <a:r>
              <a:rPr lang="en-US" spc="-20"/>
              <a:t>than 	</a:t>
            </a:r>
            <a:r>
              <a:rPr lang="en-US"/>
              <a:t>a</a:t>
            </a:r>
            <a:r>
              <a:rPr lang="en-US" spc="-20"/>
              <a:t> </a:t>
            </a:r>
            <a:r>
              <a:rPr lang="en-US"/>
              <a:t>collection</a:t>
            </a:r>
            <a:r>
              <a:rPr lang="en-US" spc="-15"/>
              <a:t> </a:t>
            </a:r>
            <a:r>
              <a:rPr lang="en-US"/>
              <a:t>of separate</a:t>
            </a:r>
            <a:r>
              <a:rPr lang="en-US" spc="-30"/>
              <a:t> </a:t>
            </a:r>
            <a:r>
              <a:rPr lang="en-US" spc="-10"/>
              <a:t>computers.</a:t>
            </a:r>
            <a:endParaRPr lang="en-US"/>
          </a:p>
        </p:txBody>
      </p:sp>
      <p:pic>
        <p:nvPicPr>
          <p:cNvPr id="9" name="Picture 8">
            <a:extLst>
              <a:ext uri="{FF2B5EF4-FFF2-40B4-BE49-F238E27FC236}">
                <a16:creationId xmlns:a16="http://schemas.microsoft.com/office/drawing/2014/main" id="{AA4E9DE3-AA27-A5FF-3494-B620619AA16F}"/>
              </a:ext>
            </a:extLst>
          </p:cNvPr>
          <p:cNvPicPr>
            <a:picLocks noChangeAspect="1"/>
          </p:cNvPicPr>
          <p:nvPr/>
        </p:nvPicPr>
        <p:blipFill>
          <a:blip r:embed="rId2"/>
          <a:stretch>
            <a:fillRect/>
          </a:stretch>
        </p:blipFill>
        <p:spPr>
          <a:xfrm>
            <a:off x="5835759" y="1503793"/>
            <a:ext cx="5768413" cy="3850414"/>
          </a:xfrm>
          <a:prstGeom prst="rect">
            <a:avLst/>
          </a:prstGeom>
        </p:spPr>
      </p:pic>
      <p:sp>
        <p:nvSpPr>
          <p:cNvPr id="5" name="object 5"/>
          <p:cNvSpPr txBox="1">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p>
            <a:pPr>
              <a:spcAft>
                <a:spcPts val="600"/>
              </a:spcAft>
            </a:pPr>
            <a:fld id="{81D60167-4931-47E6-BA6A-407CBD079E47}" type="slidenum">
              <a:rPr lang="en-US" spc="-25"/>
              <a:pPr>
                <a:spcAft>
                  <a:spcPts val="600"/>
                </a:spcAft>
              </a:pPr>
              <a:t>10</a:t>
            </a:fld>
            <a:endParaRPr lang="en-US" spc="-2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99605"/>
            <a:ext cx="10058400" cy="1609344"/>
          </a:xfrm>
          <a:prstGeom prst="rect">
            <a:avLst/>
          </a:prstGeom>
        </p:spPr>
        <p:txBody>
          <a:bodyPr vert="horz" wrap="square" lIns="0" tIns="583565" rIns="0" bIns="0" rtlCol="0">
            <a:spAutoFit/>
          </a:bodyPr>
          <a:lstStyle/>
          <a:p>
            <a:pPr marL="12700">
              <a:lnSpc>
                <a:spcPct val="100000"/>
              </a:lnSpc>
              <a:spcBef>
                <a:spcPts val="95"/>
              </a:spcBef>
            </a:pPr>
            <a:r>
              <a:rPr sz="4000" dirty="0">
                <a:latin typeface="Arial MT"/>
                <a:cs typeface="Arial MT"/>
              </a:rPr>
              <a:t>Distributed</a:t>
            </a:r>
            <a:r>
              <a:rPr sz="4000" spc="-170" dirty="0">
                <a:latin typeface="Arial MT"/>
                <a:cs typeface="Arial MT"/>
              </a:rPr>
              <a:t> </a:t>
            </a:r>
            <a:r>
              <a:rPr sz="4000" dirty="0">
                <a:latin typeface="Arial MT"/>
                <a:cs typeface="Arial MT"/>
              </a:rPr>
              <a:t>System</a:t>
            </a:r>
            <a:r>
              <a:rPr sz="4000" spc="-185" dirty="0">
                <a:latin typeface="Arial MT"/>
                <a:cs typeface="Arial MT"/>
              </a:rPr>
              <a:t> </a:t>
            </a:r>
            <a:r>
              <a:rPr sz="4000" spc="-10" dirty="0">
                <a:latin typeface="Arial MT"/>
                <a:cs typeface="Arial MT"/>
              </a:rPr>
              <a:t>Characteristics</a:t>
            </a:r>
            <a:endParaRPr sz="4000" dirty="0">
              <a:latin typeface="Arial MT"/>
              <a:cs typeface="Arial MT"/>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11</a:t>
            </a:fld>
            <a:endParaRPr spc="-25" dirty="0"/>
          </a:p>
        </p:txBody>
      </p:sp>
      <p:sp>
        <p:nvSpPr>
          <p:cNvPr id="3" name="object 3"/>
          <p:cNvSpPr txBox="1"/>
          <p:nvPr/>
        </p:nvSpPr>
        <p:spPr>
          <a:xfrm>
            <a:off x="993139" y="1902423"/>
            <a:ext cx="9831070" cy="4051300"/>
          </a:xfrm>
          <a:prstGeom prst="rect">
            <a:avLst/>
          </a:prstGeom>
        </p:spPr>
        <p:txBody>
          <a:bodyPr vert="horz" wrap="square" lIns="0" tIns="62865" rIns="0" bIns="0" rtlCol="0">
            <a:spAutoFit/>
          </a:bodyPr>
          <a:lstStyle/>
          <a:p>
            <a:pPr marL="355600" indent="-342900">
              <a:lnSpc>
                <a:spcPct val="100000"/>
              </a:lnSpc>
              <a:spcBef>
                <a:spcPts val="495"/>
              </a:spcBef>
              <a:buChar char="•"/>
              <a:tabLst>
                <a:tab pos="355600" algn="l"/>
              </a:tabLst>
            </a:pPr>
            <a:r>
              <a:rPr sz="3200" dirty="0">
                <a:latin typeface="Times New Roman"/>
                <a:cs typeface="Times New Roman"/>
              </a:rPr>
              <a:t>To</a:t>
            </a:r>
            <a:r>
              <a:rPr sz="3200" spc="-40" dirty="0">
                <a:latin typeface="Times New Roman"/>
                <a:cs typeface="Times New Roman"/>
              </a:rPr>
              <a:t> </a:t>
            </a:r>
            <a:r>
              <a:rPr sz="3200" dirty="0">
                <a:latin typeface="Times New Roman"/>
                <a:cs typeface="Times New Roman"/>
              </a:rPr>
              <a:t>present</a:t>
            </a:r>
            <a:r>
              <a:rPr sz="3200" spc="-45" dirty="0">
                <a:latin typeface="Times New Roman"/>
                <a:cs typeface="Times New Roman"/>
              </a:rPr>
              <a:t> </a:t>
            </a:r>
            <a:r>
              <a:rPr sz="3200" dirty="0">
                <a:latin typeface="Times New Roman"/>
                <a:cs typeface="Times New Roman"/>
              </a:rPr>
              <a:t>a</a:t>
            </a:r>
            <a:r>
              <a:rPr sz="3200" spc="-20" dirty="0">
                <a:latin typeface="Times New Roman"/>
                <a:cs typeface="Times New Roman"/>
              </a:rPr>
              <a:t> </a:t>
            </a:r>
            <a:r>
              <a:rPr sz="3200" dirty="0">
                <a:latin typeface="Times New Roman"/>
                <a:cs typeface="Times New Roman"/>
              </a:rPr>
              <a:t>single-system</a:t>
            </a:r>
            <a:r>
              <a:rPr sz="3200" spc="-55" dirty="0">
                <a:latin typeface="Times New Roman"/>
                <a:cs typeface="Times New Roman"/>
              </a:rPr>
              <a:t> </a:t>
            </a:r>
            <a:r>
              <a:rPr sz="3200" spc="-10" dirty="0">
                <a:latin typeface="Times New Roman"/>
                <a:cs typeface="Times New Roman"/>
              </a:rPr>
              <a:t>image:</a:t>
            </a:r>
            <a:endParaRPr sz="3200">
              <a:latin typeface="Times New Roman"/>
              <a:cs typeface="Times New Roman"/>
            </a:endParaRPr>
          </a:p>
          <a:p>
            <a:pPr marL="755650" lvl="1" indent="-285750">
              <a:lnSpc>
                <a:spcPct val="100000"/>
              </a:lnSpc>
              <a:spcBef>
                <a:spcPts val="340"/>
              </a:spcBef>
              <a:buChar char="–"/>
              <a:tabLst>
                <a:tab pos="755650" algn="l"/>
              </a:tabLst>
            </a:pPr>
            <a:r>
              <a:rPr sz="2800" dirty="0">
                <a:latin typeface="Times New Roman"/>
                <a:cs typeface="Times New Roman"/>
              </a:rPr>
              <a:t>Hide</a:t>
            </a:r>
            <a:r>
              <a:rPr sz="2800" spc="-50" dirty="0">
                <a:latin typeface="Times New Roman"/>
                <a:cs typeface="Times New Roman"/>
              </a:rPr>
              <a:t> </a:t>
            </a:r>
            <a:r>
              <a:rPr sz="2800" dirty="0">
                <a:latin typeface="Times New Roman"/>
                <a:cs typeface="Times New Roman"/>
              </a:rPr>
              <a:t>internal</a:t>
            </a:r>
            <a:r>
              <a:rPr sz="2800" spc="-55" dirty="0">
                <a:latin typeface="Times New Roman"/>
                <a:cs typeface="Times New Roman"/>
              </a:rPr>
              <a:t> </a:t>
            </a:r>
            <a:r>
              <a:rPr sz="2800" dirty="0">
                <a:latin typeface="Times New Roman"/>
                <a:cs typeface="Times New Roman"/>
              </a:rPr>
              <a:t>organization,</a:t>
            </a:r>
            <a:r>
              <a:rPr sz="2800" spc="-60" dirty="0">
                <a:latin typeface="Times New Roman"/>
                <a:cs typeface="Times New Roman"/>
              </a:rPr>
              <a:t> </a:t>
            </a:r>
            <a:r>
              <a:rPr sz="2800" dirty="0">
                <a:latin typeface="Times New Roman"/>
                <a:cs typeface="Times New Roman"/>
              </a:rPr>
              <a:t>communication</a:t>
            </a:r>
            <a:r>
              <a:rPr sz="2800" spc="-40" dirty="0">
                <a:latin typeface="Times New Roman"/>
                <a:cs typeface="Times New Roman"/>
              </a:rPr>
              <a:t> </a:t>
            </a:r>
            <a:r>
              <a:rPr sz="2800" spc="-10" dirty="0">
                <a:latin typeface="Times New Roman"/>
                <a:cs typeface="Times New Roman"/>
              </a:rPr>
              <a:t>details</a:t>
            </a:r>
            <a:endParaRPr sz="2800">
              <a:latin typeface="Times New Roman"/>
              <a:cs typeface="Times New Roman"/>
            </a:endParaRPr>
          </a:p>
          <a:p>
            <a:pPr marL="755650" lvl="1" indent="-285750">
              <a:lnSpc>
                <a:spcPct val="100000"/>
              </a:lnSpc>
              <a:spcBef>
                <a:spcPts val="335"/>
              </a:spcBef>
              <a:buChar char="–"/>
              <a:tabLst>
                <a:tab pos="755650" algn="l"/>
              </a:tabLst>
            </a:pPr>
            <a:r>
              <a:rPr sz="2800" dirty="0">
                <a:latin typeface="Times New Roman"/>
                <a:cs typeface="Times New Roman"/>
              </a:rPr>
              <a:t>Provide</a:t>
            </a:r>
            <a:r>
              <a:rPr sz="2800" spc="-95" dirty="0">
                <a:latin typeface="Times New Roman"/>
                <a:cs typeface="Times New Roman"/>
              </a:rPr>
              <a:t> </a:t>
            </a:r>
            <a:r>
              <a:rPr sz="2800" dirty="0">
                <a:latin typeface="Times New Roman"/>
                <a:cs typeface="Times New Roman"/>
              </a:rPr>
              <a:t>uniform</a:t>
            </a:r>
            <a:r>
              <a:rPr sz="2800" spc="-75" dirty="0">
                <a:latin typeface="Times New Roman"/>
                <a:cs typeface="Times New Roman"/>
              </a:rPr>
              <a:t> </a:t>
            </a:r>
            <a:r>
              <a:rPr sz="2800" spc="-10" dirty="0">
                <a:latin typeface="Times New Roman"/>
                <a:cs typeface="Times New Roman"/>
              </a:rPr>
              <a:t>interface</a:t>
            </a:r>
            <a:endParaRPr sz="2800">
              <a:latin typeface="Times New Roman"/>
              <a:cs typeface="Times New Roman"/>
            </a:endParaRPr>
          </a:p>
          <a:p>
            <a:pPr marL="355600" indent="-342900">
              <a:lnSpc>
                <a:spcPct val="100000"/>
              </a:lnSpc>
              <a:spcBef>
                <a:spcPts val="385"/>
              </a:spcBef>
              <a:buChar char="•"/>
              <a:tabLst>
                <a:tab pos="355600" algn="l"/>
              </a:tabLst>
            </a:pPr>
            <a:r>
              <a:rPr sz="3200" dirty="0">
                <a:latin typeface="Times New Roman"/>
                <a:cs typeface="Times New Roman"/>
              </a:rPr>
              <a:t>Easily</a:t>
            </a:r>
            <a:r>
              <a:rPr sz="3200" spc="-15" dirty="0">
                <a:latin typeface="Times New Roman"/>
                <a:cs typeface="Times New Roman"/>
              </a:rPr>
              <a:t> </a:t>
            </a:r>
            <a:r>
              <a:rPr sz="3200" spc="-10" dirty="0">
                <a:latin typeface="Times New Roman"/>
                <a:cs typeface="Times New Roman"/>
              </a:rPr>
              <a:t>expandable</a:t>
            </a:r>
            <a:endParaRPr sz="3200">
              <a:latin typeface="Times New Roman"/>
              <a:cs typeface="Times New Roman"/>
            </a:endParaRPr>
          </a:p>
          <a:p>
            <a:pPr marL="755650" lvl="1" indent="-285750">
              <a:lnSpc>
                <a:spcPct val="100000"/>
              </a:lnSpc>
              <a:spcBef>
                <a:spcPts val="340"/>
              </a:spcBef>
              <a:buChar char="–"/>
              <a:tabLst>
                <a:tab pos="755650" algn="l"/>
              </a:tabLst>
            </a:pPr>
            <a:r>
              <a:rPr sz="2800" dirty="0">
                <a:latin typeface="Times New Roman"/>
                <a:cs typeface="Times New Roman"/>
              </a:rPr>
              <a:t>Adding</a:t>
            </a:r>
            <a:r>
              <a:rPr sz="2800" spc="-80" dirty="0">
                <a:latin typeface="Times New Roman"/>
                <a:cs typeface="Times New Roman"/>
              </a:rPr>
              <a:t> </a:t>
            </a:r>
            <a:r>
              <a:rPr sz="2800" dirty="0">
                <a:latin typeface="Times New Roman"/>
                <a:cs typeface="Times New Roman"/>
              </a:rPr>
              <a:t>new</a:t>
            </a:r>
            <a:r>
              <a:rPr sz="2800" spc="-50" dirty="0">
                <a:latin typeface="Times New Roman"/>
                <a:cs typeface="Times New Roman"/>
              </a:rPr>
              <a:t> </a:t>
            </a:r>
            <a:r>
              <a:rPr sz="2800" dirty="0">
                <a:latin typeface="Times New Roman"/>
                <a:cs typeface="Times New Roman"/>
              </a:rPr>
              <a:t>computers</a:t>
            </a:r>
            <a:r>
              <a:rPr sz="2800" spc="-40" dirty="0">
                <a:latin typeface="Times New Roman"/>
                <a:cs typeface="Times New Roman"/>
              </a:rPr>
              <a:t> </a:t>
            </a:r>
            <a:r>
              <a:rPr sz="2800" dirty="0">
                <a:latin typeface="Times New Roman"/>
                <a:cs typeface="Times New Roman"/>
              </a:rPr>
              <a:t>is</a:t>
            </a:r>
            <a:r>
              <a:rPr sz="2800" spc="-50" dirty="0">
                <a:latin typeface="Times New Roman"/>
                <a:cs typeface="Times New Roman"/>
              </a:rPr>
              <a:t> </a:t>
            </a:r>
            <a:r>
              <a:rPr sz="2800" spc="-10" dirty="0">
                <a:latin typeface="Times New Roman"/>
                <a:cs typeface="Times New Roman"/>
              </a:rPr>
              <a:t>hidden</a:t>
            </a:r>
            <a:r>
              <a:rPr sz="2800" spc="-340" dirty="0">
                <a:latin typeface="Times New Roman"/>
                <a:cs typeface="Times New Roman"/>
              </a:rPr>
              <a:t> </a:t>
            </a:r>
            <a:r>
              <a:rPr sz="2800" dirty="0">
                <a:latin typeface="Times New Roman"/>
                <a:cs typeface="Times New Roman"/>
              </a:rPr>
              <a:t>from</a:t>
            </a:r>
            <a:r>
              <a:rPr sz="2800" spc="-45" dirty="0">
                <a:latin typeface="Times New Roman"/>
                <a:cs typeface="Times New Roman"/>
              </a:rPr>
              <a:t> </a:t>
            </a:r>
            <a:r>
              <a:rPr sz="2800" spc="-10" dirty="0">
                <a:latin typeface="Times New Roman"/>
                <a:cs typeface="Times New Roman"/>
              </a:rPr>
              <a:t>users</a:t>
            </a:r>
            <a:endParaRPr sz="2800">
              <a:latin typeface="Times New Roman"/>
              <a:cs typeface="Times New Roman"/>
            </a:endParaRPr>
          </a:p>
          <a:p>
            <a:pPr marL="355600" indent="-342900">
              <a:lnSpc>
                <a:spcPct val="100000"/>
              </a:lnSpc>
              <a:spcBef>
                <a:spcPts val="380"/>
              </a:spcBef>
              <a:buChar char="•"/>
              <a:tabLst>
                <a:tab pos="355600" algn="l"/>
              </a:tabLst>
            </a:pPr>
            <a:r>
              <a:rPr sz="3200" dirty="0">
                <a:latin typeface="Times New Roman"/>
                <a:cs typeface="Times New Roman"/>
              </a:rPr>
              <a:t>Continuous</a:t>
            </a:r>
            <a:r>
              <a:rPr sz="3200" spc="-60" dirty="0">
                <a:latin typeface="Times New Roman"/>
                <a:cs typeface="Times New Roman"/>
              </a:rPr>
              <a:t> </a:t>
            </a:r>
            <a:r>
              <a:rPr sz="3200" spc="-10" dirty="0">
                <a:latin typeface="Times New Roman"/>
                <a:cs typeface="Times New Roman"/>
              </a:rPr>
              <a:t>availability</a:t>
            </a:r>
            <a:endParaRPr sz="3200">
              <a:latin typeface="Times New Roman"/>
              <a:cs typeface="Times New Roman"/>
            </a:endParaRPr>
          </a:p>
          <a:p>
            <a:pPr marL="755650" lvl="1" indent="-285750">
              <a:lnSpc>
                <a:spcPct val="100000"/>
              </a:lnSpc>
              <a:spcBef>
                <a:spcPts val="340"/>
              </a:spcBef>
              <a:buChar char="–"/>
              <a:tabLst>
                <a:tab pos="755650" algn="l"/>
              </a:tabLst>
            </a:pPr>
            <a:r>
              <a:rPr sz="2800" dirty="0">
                <a:latin typeface="Times New Roman"/>
                <a:cs typeface="Times New Roman"/>
              </a:rPr>
              <a:t>Failures</a:t>
            </a:r>
            <a:r>
              <a:rPr sz="2800" spc="-50" dirty="0">
                <a:latin typeface="Times New Roman"/>
                <a:cs typeface="Times New Roman"/>
              </a:rPr>
              <a:t> </a:t>
            </a:r>
            <a:r>
              <a:rPr sz="2800" dirty="0">
                <a:latin typeface="Times New Roman"/>
                <a:cs typeface="Times New Roman"/>
              </a:rPr>
              <a:t>in</a:t>
            </a:r>
            <a:r>
              <a:rPr sz="2800" spc="-35" dirty="0">
                <a:latin typeface="Times New Roman"/>
                <a:cs typeface="Times New Roman"/>
              </a:rPr>
              <a:t> </a:t>
            </a:r>
            <a:r>
              <a:rPr sz="2800" dirty="0">
                <a:latin typeface="Times New Roman"/>
                <a:cs typeface="Times New Roman"/>
              </a:rPr>
              <a:t>one</a:t>
            </a:r>
            <a:r>
              <a:rPr sz="2800" spc="-45" dirty="0">
                <a:latin typeface="Times New Roman"/>
                <a:cs typeface="Times New Roman"/>
              </a:rPr>
              <a:t> </a:t>
            </a:r>
            <a:r>
              <a:rPr sz="2800" dirty="0">
                <a:latin typeface="Times New Roman"/>
                <a:cs typeface="Times New Roman"/>
              </a:rPr>
              <a:t>component</a:t>
            </a:r>
            <a:r>
              <a:rPr sz="2800" spc="-30" dirty="0">
                <a:latin typeface="Times New Roman"/>
                <a:cs typeface="Times New Roman"/>
              </a:rPr>
              <a:t> </a:t>
            </a:r>
            <a:r>
              <a:rPr sz="2800" dirty="0">
                <a:latin typeface="Times New Roman"/>
                <a:cs typeface="Times New Roman"/>
              </a:rPr>
              <a:t>can</a:t>
            </a:r>
            <a:r>
              <a:rPr sz="2800" spc="-35" dirty="0">
                <a:latin typeface="Times New Roman"/>
                <a:cs typeface="Times New Roman"/>
              </a:rPr>
              <a:t> </a:t>
            </a:r>
            <a:r>
              <a:rPr sz="2800" dirty="0">
                <a:latin typeface="Times New Roman"/>
                <a:cs typeface="Times New Roman"/>
              </a:rPr>
              <a:t>be</a:t>
            </a:r>
            <a:r>
              <a:rPr sz="2800" spc="-35" dirty="0">
                <a:latin typeface="Times New Roman"/>
                <a:cs typeface="Times New Roman"/>
              </a:rPr>
              <a:t> </a:t>
            </a:r>
            <a:r>
              <a:rPr sz="2800" dirty="0">
                <a:latin typeface="Times New Roman"/>
                <a:cs typeface="Times New Roman"/>
              </a:rPr>
              <a:t>covered</a:t>
            </a:r>
            <a:r>
              <a:rPr sz="2800" spc="-35" dirty="0">
                <a:latin typeface="Times New Roman"/>
                <a:cs typeface="Times New Roman"/>
              </a:rPr>
              <a:t> </a:t>
            </a:r>
            <a:r>
              <a:rPr sz="2800" dirty="0">
                <a:latin typeface="Times New Roman"/>
                <a:cs typeface="Times New Roman"/>
              </a:rPr>
              <a:t>by</a:t>
            </a:r>
            <a:r>
              <a:rPr sz="2800" spc="-35" dirty="0">
                <a:latin typeface="Times New Roman"/>
                <a:cs typeface="Times New Roman"/>
              </a:rPr>
              <a:t> </a:t>
            </a:r>
            <a:r>
              <a:rPr sz="2800" dirty="0">
                <a:latin typeface="Times New Roman"/>
                <a:cs typeface="Times New Roman"/>
              </a:rPr>
              <a:t>other</a:t>
            </a:r>
            <a:r>
              <a:rPr sz="2800" spc="-35" dirty="0">
                <a:latin typeface="Times New Roman"/>
                <a:cs typeface="Times New Roman"/>
              </a:rPr>
              <a:t> </a:t>
            </a:r>
            <a:r>
              <a:rPr sz="2800" spc="-10" dirty="0">
                <a:latin typeface="Times New Roman"/>
                <a:cs typeface="Times New Roman"/>
              </a:rPr>
              <a:t>components</a:t>
            </a:r>
            <a:endParaRPr sz="2800">
              <a:latin typeface="Times New Roman"/>
              <a:cs typeface="Times New Roman"/>
            </a:endParaRPr>
          </a:p>
          <a:p>
            <a:pPr marL="355600" indent="-342900">
              <a:lnSpc>
                <a:spcPct val="100000"/>
              </a:lnSpc>
              <a:spcBef>
                <a:spcPts val="380"/>
              </a:spcBef>
              <a:buChar char="•"/>
              <a:tabLst>
                <a:tab pos="355600" algn="l"/>
              </a:tabLst>
            </a:pPr>
            <a:r>
              <a:rPr sz="3200" dirty="0">
                <a:latin typeface="Times New Roman"/>
                <a:cs typeface="Times New Roman"/>
              </a:rPr>
              <a:t>Supported</a:t>
            </a:r>
            <a:r>
              <a:rPr sz="3200" spc="-40" dirty="0">
                <a:latin typeface="Times New Roman"/>
                <a:cs typeface="Times New Roman"/>
              </a:rPr>
              <a:t> </a:t>
            </a:r>
            <a:r>
              <a:rPr sz="3200" dirty="0">
                <a:latin typeface="Times New Roman"/>
                <a:cs typeface="Times New Roman"/>
              </a:rPr>
              <a:t>by </a:t>
            </a:r>
            <a:r>
              <a:rPr sz="3200" spc="-10" dirty="0">
                <a:solidFill>
                  <a:srgbClr val="00CC99"/>
                </a:solidFill>
                <a:latin typeface="Times New Roman"/>
                <a:cs typeface="Times New Roman"/>
              </a:rPr>
              <a:t>middleware</a:t>
            </a:r>
            <a:endParaRPr sz="3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0" y="173380"/>
            <a:ext cx="3538983" cy="635000"/>
          </a:xfrm>
          <a:prstGeom prst="rect">
            <a:avLst/>
          </a:prstGeom>
        </p:spPr>
        <p:txBody>
          <a:bodyPr vert="horz" wrap="square" lIns="0" tIns="12065" rIns="0" bIns="0" rtlCol="0">
            <a:spAutoFit/>
          </a:bodyPr>
          <a:lstStyle/>
          <a:p>
            <a:pPr marL="12700">
              <a:lnSpc>
                <a:spcPct val="100000"/>
              </a:lnSpc>
              <a:spcBef>
                <a:spcPts val="95"/>
              </a:spcBef>
            </a:pPr>
            <a:r>
              <a:rPr sz="4000" spc="-10" dirty="0"/>
              <a:t>Middleware</a:t>
            </a:r>
            <a:endParaRPr sz="4000" dirty="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12</a:t>
            </a:fld>
            <a:endParaRPr spc="-25" dirty="0"/>
          </a:p>
        </p:txBody>
      </p:sp>
      <p:sp>
        <p:nvSpPr>
          <p:cNvPr id="3" name="object 3"/>
          <p:cNvSpPr txBox="1"/>
          <p:nvPr/>
        </p:nvSpPr>
        <p:spPr>
          <a:xfrm>
            <a:off x="993139" y="983945"/>
            <a:ext cx="9293225" cy="2046073"/>
          </a:xfrm>
          <a:prstGeom prst="rect">
            <a:avLst/>
          </a:prstGeom>
        </p:spPr>
        <p:txBody>
          <a:bodyPr vert="horz" wrap="square" lIns="0" tIns="100965" rIns="0" bIns="0" rtlCol="0">
            <a:spAutoFit/>
          </a:bodyPr>
          <a:lstStyle/>
          <a:p>
            <a:pPr marL="355600" marR="5080" indent="-343535">
              <a:lnSpc>
                <a:spcPts val="2880"/>
              </a:lnSpc>
              <a:spcBef>
                <a:spcPts val="795"/>
              </a:spcBef>
              <a:buChar char="•"/>
              <a:tabLst>
                <a:tab pos="355600" algn="l"/>
              </a:tabLst>
            </a:pPr>
            <a:r>
              <a:rPr sz="3000" dirty="0">
                <a:latin typeface="Times New Roman"/>
                <a:cs typeface="Times New Roman"/>
              </a:rPr>
              <a:t>Middleware</a:t>
            </a:r>
            <a:r>
              <a:rPr sz="3000" spc="-60" dirty="0">
                <a:latin typeface="Times New Roman"/>
                <a:cs typeface="Times New Roman"/>
              </a:rPr>
              <a:t> </a:t>
            </a:r>
            <a:r>
              <a:rPr sz="3000" dirty="0">
                <a:latin typeface="Times New Roman"/>
                <a:cs typeface="Times New Roman"/>
              </a:rPr>
              <a:t>plays</a:t>
            </a:r>
            <a:r>
              <a:rPr sz="3000" spc="-70" dirty="0">
                <a:latin typeface="Times New Roman"/>
                <a:cs typeface="Times New Roman"/>
              </a:rPr>
              <a:t> </a:t>
            </a:r>
            <a:r>
              <a:rPr sz="3000" dirty="0">
                <a:latin typeface="Times New Roman"/>
                <a:cs typeface="Times New Roman"/>
              </a:rPr>
              <a:t>a</a:t>
            </a:r>
            <a:r>
              <a:rPr sz="3000" spc="-70" dirty="0">
                <a:latin typeface="Times New Roman"/>
                <a:cs typeface="Times New Roman"/>
              </a:rPr>
              <a:t> </a:t>
            </a:r>
            <a:r>
              <a:rPr sz="3000" dirty="0">
                <a:latin typeface="Times New Roman"/>
                <a:cs typeface="Times New Roman"/>
              </a:rPr>
              <a:t>crucial</a:t>
            </a:r>
            <a:r>
              <a:rPr sz="3000" spc="-50" dirty="0">
                <a:latin typeface="Times New Roman"/>
                <a:cs typeface="Times New Roman"/>
              </a:rPr>
              <a:t> </a:t>
            </a:r>
            <a:r>
              <a:rPr sz="3000" dirty="0">
                <a:latin typeface="Times New Roman"/>
                <a:cs typeface="Times New Roman"/>
              </a:rPr>
              <a:t>role</a:t>
            </a:r>
            <a:r>
              <a:rPr sz="3000" spc="-65" dirty="0">
                <a:latin typeface="Times New Roman"/>
                <a:cs typeface="Times New Roman"/>
              </a:rPr>
              <a:t> </a:t>
            </a:r>
            <a:r>
              <a:rPr sz="3000" dirty="0">
                <a:latin typeface="Times New Roman"/>
                <a:cs typeface="Times New Roman"/>
              </a:rPr>
              <a:t>in</a:t>
            </a:r>
            <a:r>
              <a:rPr sz="3000" spc="-65" dirty="0">
                <a:latin typeface="Times New Roman"/>
                <a:cs typeface="Times New Roman"/>
              </a:rPr>
              <a:t> </a:t>
            </a:r>
            <a:r>
              <a:rPr sz="3000" dirty="0">
                <a:latin typeface="Times New Roman"/>
                <a:cs typeface="Times New Roman"/>
              </a:rPr>
              <a:t>distributed</a:t>
            </a:r>
            <a:r>
              <a:rPr sz="3000" spc="-50" dirty="0">
                <a:latin typeface="Times New Roman"/>
                <a:cs typeface="Times New Roman"/>
              </a:rPr>
              <a:t> </a:t>
            </a:r>
            <a:r>
              <a:rPr sz="3000" dirty="0">
                <a:latin typeface="Times New Roman"/>
                <a:cs typeface="Times New Roman"/>
              </a:rPr>
              <a:t>systems</a:t>
            </a:r>
            <a:r>
              <a:rPr sz="3000" spc="-70" dirty="0">
                <a:latin typeface="Times New Roman"/>
                <a:cs typeface="Times New Roman"/>
              </a:rPr>
              <a:t> </a:t>
            </a:r>
            <a:r>
              <a:rPr sz="3000" spc="-25" dirty="0">
                <a:latin typeface="Times New Roman"/>
                <a:cs typeface="Times New Roman"/>
              </a:rPr>
              <a:t>by </a:t>
            </a:r>
            <a:r>
              <a:rPr sz="3000" dirty="0">
                <a:latin typeface="Times New Roman"/>
                <a:cs typeface="Times New Roman"/>
              </a:rPr>
              <a:t>providing</a:t>
            </a:r>
            <a:r>
              <a:rPr sz="3000" spc="-80" dirty="0">
                <a:latin typeface="Times New Roman"/>
                <a:cs typeface="Times New Roman"/>
              </a:rPr>
              <a:t> </a:t>
            </a:r>
            <a:r>
              <a:rPr sz="3000" dirty="0">
                <a:latin typeface="Times New Roman"/>
                <a:cs typeface="Times New Roman"/>
              </a:rPr>
              <a:t>a</a:t>
            </a:r>
            <a:r>
              <a:rPr sz="3000" spc="-80" dirty="0">
                <a:latin typeface="Times New Roman"/>
                <a:cs typeface="Times New Roman"/>
              </a:rPr>
              <a:t> </a:t>
            </a:r>
            <a:r>
              <a:rPr sz="3000" dirty="0">
                <a:latin typeface="Times New Roman"/>
                <a:cs typeface="Times New Roman"/>
              </a:rPr>
              <a:t>layer</a:t>
            </a:r>
            <a:r>
              <a:rPr sz="3000" spc="-60" dirty="0">
                <a:latin typeface="Times New Roman"/>
                <a:cs typeface="Times New Roman"/>
              </a:rPr>
              <a:t> </a:t>
            </a:r>
            <a:r>
              <a:rPr sz="3000" dirty="0">
                <a:latin typeface="Times New Roman"/>
                <a:cs typeface="Times New Roman"/>
              </a:rPr>
              <a:t>of</a:t>
            </a:r>
            <a:r>
              <a:rPr sz="3000" spc="-85" dirty="0">
                <a:latin typeface="Times New Roman"/>
                <a:cs typeface="Times New Roman"/>
              </a:rPr>
              <a:t> </a:t>
            </a:r>
            <a:r>
              <a:rPr sz="3000" dirty="0">
                <a:latin typeface="Times New Roman"/>
                <a:cs typeface="Times New Roman"/>
              </a:rPr>
              <a:t>software</a:t>
            </a:r>
            <a:r>
              <a:rPr sz="3000" spc="-75" dirty="0">
                <a:latin typeface="Times New Roman"/>
                <a:cs typeface="Times New Roman"/>
              </a:rPr>
              <a:t> </a:t>
            </a:r>
            <a:r>
              <a:rPr sz="3000" dirty="0">
                <a:latin typeface="Times New Roman"/>
                <a:cs typeface="Times New Roman"/>
              </a:rPr>
              <a:t>infrastructure</a:t>
            </a:r>
            <a:r>
              <a:rPr sz="3000" spc="-35" dirty="0">
                <a:latin typeface="Times New Roman"/>
                <a:cs typeface="Times New Roman"/>
              </a:rPr>
              <a:t> </a:t>
            </a:r>
            <a:r>
              <a:rPr sz="3000" dirty="0">
                <a:latin typeface="Times New Roman"/>
                <a:cs typeface="Times New Roman"/>
              </a:rPr>
              <a:t>that</a:t>
            </a:r>
            <a:r>
              <a:rPr sz="3000" spc="-70" dirty="0">
                <a:latin typeface="Times New Roman"/>
                <a:cs typeface="Times New Roman"/>
              </a:rPr>
              <a:t> </a:t>
            </a:r>
            <a:r>
              <a:rPr sz="3000" spc="-10" dirty="0">
                <a:latin typeface="Times New Roman"/>
                <a:cs typeface="Times New Roman"/>
              </a:rPr>
              <a:t>facilitates:</a:t>
            </a:r>
            <a:endParaRPr sz="3000" dirty="0">
              <a:latin typeface="Times New Roman"/>
              <a:cs typeface="Times New Roman"/>
            </a:endParaRPr>
          </a:p>
          <a:p>
            <a:pPr marL="755650" lvl="1" indent="-285750">
              <a:lnSpc>
                <a:spcPct val="100000"/>
              </a:lnSpc>
              <a:spcBef>
                <a:spcPts val="45"/>
              </a:spcBef>
              <a:buChar char="–"/>
              <a:tabLst>
                <a:tab pos="755650" algn="l"/>
              </a:tabLst>
            </a:pPr>
            <a:r>
              <a:rPr sz="2600" spc="-10" dirty="0">
                <a:latin typeface="Times New Roman"/>
                <a:cs typeface="Times New Roman"/>
              </a:rPr>
              <a:t>communication,</a:t>
            </a:r>
            <a:endParaRPr sz="2600" dirty="0">
              <a:latin typeface="Times New Roman"/>
              <a:cs typeface="Times New Roman"/>
            </a:endParaRPr>
          </a:p>
          <a:p>
            <a:pPr marL="755650" lvl="1" indent="-285750">
              <a:lnSpc>
                <a:spcPct val="100000"/>
              </a:lnSpc>
              <a:buChar char="–"/>
              <a:tabLst>
                <a:tab pos="755650" algn="l"/>
              </a:tabLst>
            </a:pPr>
            <a:r>
              <a:rPr sz="2600" dirty="0">
                <a:latin typeface="Times New Roman"/>
                <a:cs typeface="Times New Roman"/>
              </a:rPr>
              <a:t>coordination,</a:t>
            </a:r>
            <a:r>
              <a:rPr sz="2600" spc="-35" dirty="0">
                <a:latin typeface="Times New Roman"/>
                <a:cs typeface="Times New Roman"/>
              </a:rPr>
              <a:t> </a:t>
            </a:r>
            <a:r>
              <a:rPr sz="2600" spc="-25" dirty="0">
                <a:latin typeface="Times New Roman"/>
                <a:cs typeface="Times New Roman"/>
              </a:rPr>
              <a:t>and</a:t>
            </a:r>
            <a:endParaRPr sz="2600" dirty="0">
              <a:latin typeface="Times New Roman"/>
              <a:cs typeface="Times New Roman"/>
            </a:endParaRPr>
          </a:p>
          <a:p>
            <a:pPr marL="755650" lvl="1" indent="-285750">
              <a:lnSpc>
                <a:spcPct val="100000"/>
              </a:lnSpc>
              <a:buChar char="–"/>
              <a:tabLst>
                <a:tab pos="755650" algn="l"/>
              </a:tabLst>
            </a:pPr>
            <a:r>
              <a:rPr sz="2600" dirty="0">
                <a:latin typeface="Times New Roman"/>
                <a:cs typeface="Times New Roman"/>
              </a:rPr>
              <a:t>integration</a:t>
            </a:r>
            <a:r>
              <a:rPr sz="2600" spc="-40" dirty="0">
                <a:latin typeface="Times New Roman"/>
                <a:cs typeface="Times New Roman"/>
              </a:rPr>
              <a:t> </a:t>
            </a:r>
            <a:r>
              <a:rPr sz="2600" dirty="0">
                <a:latin typeface="Times New Roman"/>
                <a:cs typeface="Times New Roman"/>
              </a:rPr>
              <a:t>among</a:t>
            </a:r>
            <a:r>
              <a:rPr sz="2600" spc="-45" dirty="0">
                <a:latin typeface="Times New Roman"/>
                <a:cs typeface="Times New Roman"/>
              </a:rPr>
              <a:t> </a:t>
            </a:r>
            <a:r>
              <a:rPr sz="2600" dirty="0">
                <a:latin typeface="Times New Roman"/>
                <a:cs typeface="Times New Roman"/>
              </a:rPr>
              <a:t>distributed</a:t>
            </a:r>
            <a:r>
              <a:rPr sz="2600" spc="-25" dirty="0">
                <a:latin typeface="Times New Roman"/>
                <a:cs typeface="Times New Roman"/>
              </a:rPr>
              <a:t> </a:t>
            </a:r>
            <a:r>
              <a:rPr sz="2600" spc="-10" dirty="0">
                <a:latin typeface="Times New Roman"/>
                <a:cs typeface="Times New Roman"/>
              </a:rPr>
              <a:t>components.</a:t>
            </a:r>
            <a:endParaRPr sz="2600" dirty="0">
              <a:latin typeface="Times New Roman"/>
              <a:cs typeface="Times New Roman"/>
            </a:endParaRPr>
          </a:p>
        </p:txBody>
      </p:sp>
      <p:sp>
        <p:nvSpPr>
          <p:cNvPr id="4" name="object 4"/>
          <p:cNvSpPr txBox="1"/>
          <p:nvPr/>
        </p:nvSpPr>
        <p:spPr>
          <a:xfrm>
            <a:off x="2593594" y="5611164"/>
            <a:ext cx="7379970" cy="51308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Figure</a:t>
            </a:r>
            <a:r>
              <a:rPr sz="1600" spc="-10" dirty="0">
                <a:latin typeface="Arial MT"/>
                <a:cs typeface="Arial MT"/>
              </a:rPr>
              <a:t>.</a:t>
            </a:r>
            <a:r>
              <a:rPr sz="1600" spc="-105" dirty="0">
                <a:latin typeface="Arial MT"/>
                <a:cs typeface="Arial MT"/>
              </a:rPr>
              <a:t> </a:t>
            </a:r>
            <a:r>
              <a:rPr sz="1600" dirty="0">
                <a:latin typeface="Arial MT"/>
                <a:cs typeface="Arial MT"/>
              </a:rPr>
              <a:t>A</a:t>
            </a:r>
            <a:r>
              <a:rPr sz="1600" spc="-110" dirty="0">
                <a:latin typeface="Arial MT"/>
                <a:cs typeface="Arial MT"/>
              </a:rPr>
              <a:t> </a:t>
            </a:r>
            <a:r>
              <a:rPr sz="1600" dirty="0">
                <a:latin typeface="Arial MT"/>
                <a:cs typeface="Arial MT"/>
              </a:rPr>
              <a:t>distributed</a:t>
            </a:r>
            <a:r>
              <a:rPr sz="1600" spc="-55" dirty="0">
                <a:latin typeface="Arial MT"/>
                <a:cs typeface="Arial MT"/>
              </a:rPr>
              <a:t> </a:t>
            </a:r>
            <a:r>
              <a:rPr sz="1600" dirty="0">
                <a:latin typeface="Arial MT"/>
                <a:cs typeface="Arial MT"/>
              </a:rPr>
              <a:t>system</a:t>
            </a:r>
            <a:r>
              <a:rPr sz="1600" spc="-25" dirty="0">
                <a:latin typeface="Arial MT"/>
                <a:cs typeface="Arial MT"/>
              </a:rPr>
              <a:t> </a:t>
            </a:r>
            <a:r>
              <a:rPr sz="1600" dirty="0">
                <a:latin typeface="Arial MT"/>
                <a:cs typeface="Arial MT"/>
              </a:rPr>
              <a:t>organized</a:t>
            </a:r>
            <a:r>
              <a:rPr sz="1600" spc="-50" dirty="0">
                <a:latin typeface="Arial MT"/>
                <a:cs typeface="Arial MT"/>
              </a:rPr>
              <a:t> </a:t>
            </a:r>
            <a:r>
              <a:rPr sz="1600" dirty="0">
                <a:latin typeface="Arial MT"/>
                <a:cs typeface="Arial MT"/>
              </a:rPr>
              <a:t>as</a:t>
            </a:r>
            <a:r>
              <a:rPr sz="1600" spc="-45" dirty="0">
                <a:latin typeface="Arial MT"/>
                <a:cs typeface="Arial MT"/>
              </a:rPr>
              <a:t> </a:t>
            </a:r>
            <a:r>
              <a:rPr sz="1600" dirty="0">
                <a:latin typeface="Arial MT"/>
                <a:cs typeface="Arial MT"/>
              </a:rPr>
              <a:t>middleware.</a:t>
            </a:r>
            <a:r>
              <a:rPr sz="1600" spc="-60" dirty="0">
                <a:latin typeface="Arial MT"/>
                <a:cs typeface="Arial MT"/>
              </a:rPr>
              <a:t> </a:t>
            </a:r>
            <a:r>
              <a:rPr sz="1600" dirty="0">
                <a:latin typeface="Arial MT"/>
                <a:cs typeface="Arial MT"/>
              </a:rPr>
              <a:t>The</a:t>
            </a:r>
            <a:r>
              <a:rPr sz="1600" spc="-45" dirty="0">
                <a:latin typeface="Arial MT"/>
                <a:cs typeface="Arial MT"/>
              </a:rPr>
              <a:t> </a:t>
            </a:r>
            <a:r>
              <a:rPr sz="1600" dirty="0">
                <a:latin typeface="Arial MT"/>
                <a:cs typeface="Arial MT"/>
              </a:rPr>
              <a:t>middleware</a:t>
            </a:r>
            <a:r>
              <a:rPr sz="1600" spc="-50" dirty="0">
                <a:latin typeface="Arial MT"/>
                <a:cs typeface="Arial MT"/>
              </a:rPr>
              <a:t> </a:t>
            </a:r>
            <a:r>
              <a:rPr sz="1600" dirty="0">
                <a:latin typeface="Arial MT"/>
                <a:cs typeface="Arial MT"/>
              </a:rPr>
              <a:t>layer</a:t>
            </a:r>
            <a:r>
              <a:rPr sz="1600" spc="-30" dirty="0">
                <a:latin typeface="Arial MT"/>
                <a:cs typeface="Arial MT"/>
              </a:rPr>
              <a:t> </a:t>
            </a:r>
            <a:r>
              <a:rPr sz="1600" spc="-20" dirty="0">
                <a:latin typeface="Arial MT"/>
                <a:cs typeface="Arial MT"/>
              </a:rPr>
              <a:t>runs</a:t>
            </a:r>
            <a:endParaRPr sz="1600">
              <a:latin typeface="Arial MT"/>
              <a:cs typeface="Arial MT"/>
            </a:endParaRPr>
          </a:p>
          <a:p>
            <a:pPr marL="622300">
              <a:lnSpc>
                <a:spcPct val="100000"/>
              </a:lnSpc>
            </a:pPr>
            <a:r>
              <a:rPr sz="1600" dirty="0">
                <a:latin typeface="Arial MT"/>
                <a:cs typeface="Arial MT"/>
              </a:rPr>
              <a:t>on</a:t>
            </a:r>
            <a:r>
              <a:rPr sz="1600" spc="-40" dirty="0">
                <a:latin typeface="Arial MT"/>
                <a:cs typeface="Arial MT"/>
              </a:rPr>
              <a:t> </a:t>
            </a:r>
            <a:r>
              <a:rPr sz="1600" dirty="0">
                <a:latin typeface="Arial MT"/>
                <a:cs typeface="Arial MT"/>
              </a:rPr>
              <a:t>all</a:t>
            </a:r>
            <a:r>
              <a:rPr sz="1600" spc="-40" dirty="0">
                <a:latin typeface="Arial MT"/>
                <a:cs typeface="Arial MT"/>
              </a:rPr>
              <a:t> </a:t>
            </a:r>
            <a:r>
              <a:rPr sz="1600" dirty="0">
                <a:latin typeface="Arial MT"/>
                <a:cs typeface="Arial MT"/>
              </a:rPr>
              <a:t>machines,</a:t>
            </a:r>
            <a:r>
              <a:rPr sz="1600" spc="-40" dirty="0">
                <a:latin typeface="Arial MT"/>
                <a:cs typeface="Arial MT"/>
              </a:rPr>
              <a:t> </a:t>
            </a:r>
            <a:r>
              <a:rPr sz="1600" dirty="0">
                <a:latin typeface="Arial MT"/>
                <a:cs typeface="Arial MT"/>
              </a:rPr>
              <a:t>and</a:t>
            </a:r>
            <a:r>
              <a:rPr sz="1600" spc="-35" dirty="0">
                <a:latin typeface="Arial MT"/>
                <a:cs typeface="Arial MT"/>
              </a:rPr>
              <a:t> </a:t>
            </a:r>
            <a:r>
              <a:rPr sz="1600" dirty="0">
                <a:latin typeface="Arial MT"/>
                <a:cs typeface="Arial MT"/>
              </a:rPr>
              <a:t>offers</a:t>
            </a:r>
            <a:r>
              <a:rPr sz="1600" spc="-10" dirty="0">
                <a:latin typeface="Arial MT"/>
                <a:cs typeface="Arial MT"/>
              </a:rPr>
              <a:t> </a:t>
            </a:r>
            <a:r>
              <a:rPr sz="1600" dirty="0">
                <a:latin typeface="Arial MT"/>
                <a:cs typeface="Arial MT"/>
              </a:rPr>
              <a:t>a</a:t>
            </a:r>
            <a:r>
              <a:rPr sz="1600" spc="-40" dirty="0">
                <a:latin typeface="Arial MT"/>
                <a:cs typeface="Arial MT"/>
              </a:rPr>
              <a:t> </a:t>
            </a:r>
            <a:r>
              <a:rPr sz="1600" dirty="0">
                <a:latin typeface="Arial MT"/>
                <a:cs typeface="Arial MT"/>
              </a:rPr>
              <a:t>uniform</a:t>
            </a:r>
            <a:r>
              <a:rPr sz="1600" spc="-15" dirty="0">
                <a:latin typeface="Arial MT"/>
                <a:cs typeface="Arial MT"/>
              </a:rPr>
              <a:t> </a:t>
            </a:r>
            <a:r>
              <a:rPr sz="1600" dirty="0">
                <a:latin typeface="Arial MT"/>
                <a:cs typeface="Arial MT"/>
              </a:rPr>
              <a:t>interface</a:t>
            </a:r>
            <a:r>
              <a:rPr sz="1600" spc="-25" dirty="0">
                <a:latin typeface="Arial MT"/>
                <a:cs typeface="Arial MT"/>
              </a:rPr>
              <a:t> </a:t>
            </a:r>
            <a:r>
              <a:rPr sz="1600" dirty="0">
                <a:latin typeface="Arial MT"/>
                <a:cs typeface="Arial MT"/>
              </a:rPr>
              <a:t>to</a:t>
            </a:r>
            <a:r>
              <a:rPr sz="1600" spc="-30" dirty="0">
                <a:latin typeface="Arial MT"/>
                <a:cs typeface="Arial MT"/>
              </a:rPr>
              <a:t> </a:t>
            </a:r>
            <a:r>
              <a:rPr sz="1600" dirty="0">
                <a:latin typeface="Arial MT"/>
                <a:cs typeface="Arial MT"/>
              </a:rPr>
              <a:t>the</a:t>
            </a:r>
            <a:r>
              <a:rPr sz="1600" spc="-35" dirty="0">
                <a:latin typeface="Arial MT"/>
                <a:cs typeface="Arial MT"/>
              </a:rPr>
              <a:t> </a:t>
            </a:r>
            <a:r>
              <a:rPr sz="1600" spc="-10" dirty="0">
                <a:latin typeface="Arial MT"/>
                <a:cs typeface="Arial MT"/>
              </a:rPr>
              <a:t>system</a:t>
            </a:r>
            <a:endParaRPr sz="1600">
              <a:latin typeface="Arial MT"/>
              <a:cs typeface="Arial MT"/>
            </a:endParaRPr>
          </a:p>
        </p:txBody>
      </p:sp>
      <p:pic>
        <p:nvPicPr>
          <p:cNvPr id="5" name="object 5"/>
          <p:cNvPicPr/>
          <p:nvPr/>
        </p:nvPicPr>
        <p:blipFill>
          <a:blip r:embed="rId2" cstate="print"/>
          <a:stretch>
            <a:fillRect/>
          </a:stretch>
        </p:blipFill>
        <p:spPr>
          <a:xfrm>
            <a:off x="838200" y="3030018"/>
            <a:ext cx="6146292" cy="2563368"/>
          </a:xfrm>
          <a:prstGeom prst="rect">
            <a:avLst/>
          </a:prstGeom>
        </p:spPr>
      </p:pic>
      <p:pic>
        <p:nvPicPr>
          <p:cNvPr id="9" name="Picture 8">
            <a:extLst>
              <a:ext uri="{FF2B5EF4-FFF2-40B4-BE49-F238E27FC236}">
                <a16:creationId xmlns:a16="http://schemas.microsoft.com/office/drawing/2014/main" id="{F11EB7FA-9A29-CCEA-1359-039F52A47D74}"/>
              </a:ext>
            </a:extLst>
          </p:cNvPr>
          <p:cNvPicPr>
            <a:picLocks noChangeAspect="1"/>
          </p:cNvPicPr>
          <p:nvPr/>
        </p:nvPicPr>
        <p:blipFill>
          <a:blip r:embed="rId3"/>
          <a:stretch>
            <a:fillRect/>
          </a:stretch>
        </p:blipFill>
        <p:spPr>
          <a:xfrm>
            <a:off x="7703089" y="2667000"/>
            <a:ext cx="3845054" cy="25633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0"/>
            <a:ext cx="10058400" cy="1609344"/>
          </a:xfrm>
          <a:prstGeom prst="rect">
            <a:avLst/>
          </a:prstGeom>
        </p:spPr>
        <p:txBody>
          <a:bodyPr vert="horz" wrap="square" lIns="0" tIns="548259" rIns="0" bIns="0" rtlCol="0">
            <a:spAutoFit/>
          </a:bodyPr>
          <a:lstStyle/>
          <a:p>
            <a:pPr marL="1372235">
              <a:lnSpc>
                <a:spcPct val="100000"/>
              </a:lnSpc>
              <a:spcBef>
                <a:spcPts val="105"/>
              </a:spcBef>
            </a:pPr>
            <a:r>
              <a:rPr dirty="0"/>
              <a:t>Middleware</a:t>
            </a:r>
            <a:r>
              <a:rPr spc="-30" dirty="0"/>
              <a:t> </a:t>
            </a:r>
            <a:r>
              <a:rPr spc="-10" dirty="0"/>
              <a:t>Examples</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13</a:t>
            </a:fld>
            <a:endParaRPr spc="-25" dirty="0"/>
          </a:p>
        </p:txBody>
      </p:sp>
      <p:sp>
        <p:nvSpPr>
          <p:cNvPr id="3" name="object 3"/>
          <p:cNvSpPr txBox="1"/>
          <p:nvPr/>
        </p:nvSpPr>
        <p:spPr>
          <a:xfrm>
            <a:off x="993139" y="1937969"/>
            <a:ext cx="10208895" cy="3848735"/>
          </a:xfrm>
          <a:prstGeom prst="rect">
            <a:avLst/>
          </a:prstGeom>
        </p:spPr>
        <p:txBody>
          <a:bodyPr vert="horz" wrap="square" lIns="0" tIns="78740" rIns="0" bIns="0" rtlCol="0">
            <a:spAutoFit/>
          </a:bodyPr>
          <a:lstStyle/>
          <a:p>
            <a:pPr marL="354330" marR="10160" indent="-342265" algn="just">
              <a:lnSpc>
                <a:spcPct val="80100"/>
              </a:lnSpc>
              <a:spcBef>
                <a:spcPts val="620"/>
              </a:spcBef>
              <a:buFont typeface="Times New Roman"/>
              <a:buChar char="•"/>
              <a:tabLst>
                <a:tab pos="355600" algn="l"/>
              </a:tabLst>
            </a:pPr>
            <a:r>
              <a:rPr sz="2200" b="1" dirty="0">
                <a:latin typeface="Times New Roman"/>
                <a:cs typeface="Times New Roman"/>
              </a:rPr>
              <a:t>CORBA</a:t>
            </a:r>
            <a:r>
              <a:rPr sz="2200" b="1" spc="30" dirty="0">
                <a:latin typeface="Times New Roman"/>
                <a:cs typeface="Times New Roman"/>
              </a:rPr>
              <a:t>  </a:t>
            </a:r>
            <a:r>
              <a:rPr sz="2200" dirty="0">
                <a:latin typeface="Times New Roman"/>
                <a:cs typeface="Times New Roman"/>
              </a:rPr>
              <a:t>(Common</a:t>
            </a:r>
            <a:r>
              <a:rPr sz="2200" spc="35" dirty="0">
                <a:latin typeface="Times New Roman"/>
                <a:cs typeface="Times New Roman"/>
              </a:rPr>
              <a:t>  </a:t>
            </a:r>
            <a:r>
              <a:rPr sz="2200" dirty="0">
                <a:latin typeface="Times New Roman"/>
                <a:cs typeface="Times New Roman"/>
              </a:rPr>
              <a:t>Object</a:t>
            </a:r>
            <a:r>
              <a:rPr sz="2200" spc="30" dirty="0">
                <a:latin typeface="Times New Roman"/>
                <a:cs typeface="Times New Roman"/>
              </a:rPr>
              <a:t>  </a:t>
            </a:r>
            <a:r>
              <a:rPr sz="2200" dirty="0">
                <a:latin typeface="Times New Roman"/>
                <a:cs typeface="Times New Roman"/>
              </a:rPr>
              <a:t>Request</a:t>
            </a:r>
            <a:r>
              <a:rPr sz="2200" spc="20" dirty="0">
                <a:latin typeface="Times New Roman"/>
                <a:cs typeface="Times New Roman"/>
              </a:rPr>
              <a:t>  </a:t>
            </a:r>
            <a:r>
              <a:rPr sz="2200" dirty="0">
                <a:latin typeface="Times New Roman"/>
                <a:cs typeface="Times New Roman"/>
              </a:rPr>
              <a:t>Broker</a:t>
            </a:r>
            <a:r>
              <a:rPr sz="2200" spc="25" dirty="0">
                <a:latin typeface="Times New Roman"/>
                <a:cs typeface="Times New Roman"/>
              </a:rPr>
              <a:t>  </a:t>
            </a:r>
            <a:r>
              <a:rPr sz="2200" dirty="0">
                <a:latin typeface="Times New Roman"/>
                <a:cs typeface="Times New Roman"/>
              </a:rPr>
              <a:t>Architecture):</a:t>
            </a:r>
            <a:r>
              <a:rPr sz="2200" spc="40" dirty="0">
                <a:latin typeface="Times New Roman"/>
                <a:cs typeface="Times New Roman"/>
              </a:rPr>
              <a:t>  </a:t>
            </a:r>
            <a:r>
              <a:rPr sz="2200" dirty="0">
                <a:latin typeface="Times New Roman"/>
                <a:cs typeface="Times New Roman"/>
              </a:rPr>
              <a:t>Enables</a:t>
            </a:r>
            <a:r>
              <a:rPr sz="2200" spc="30" dirty="0">
                <a:latin typeface="Times New Roman"/>
                <a:cs typeface="Times New Roman"/>
              </a:rPr>
              <a:t>  </a:t>
            </a:r>
            <a:r>
              <a:rPr sz="2200" spc="-10" dirty="0">
                <a:latin typeface="Times New Roman"/>
                <a:cs typeface="Times New Roman"/>
              </a:rPr>
              <a:t>communication 	</a:t>
            </a:r>
            <a:r>
              <a:rPr sz="2200" dirty="0">
                <a:latin typeface="Times New Roman"/>
                <a:cs typeface="Times New Roman"/>
              </a:rPr>
              <a:t>between</a:t>
            </a:r>
            <a:r>
              <a:rPr sz="2200" spc="55" dirty="0">
                <a:latin typeface="Times New Roman"/>
                <a:cs typeface="Times New Roman"/>
              </a:rPr>
              <a:t>  </a:t>
            </a:r>
            <a:r>
              <a:rPr sz="2200" dirty="0">
                <a:latin typeface="Times New Roman"/>
                <a:cs typeface="Times New Roman"/>
              </a:rPr>
              <a:t>distributed</a:t>
            </a:r>
            <a:r>
              <a:rPr sz="2200" spc="65" dirty="0">
                <a:latin typeface="Times New Roman"/>
                <a:cs typeface="Times New Roman"/>
              </a:rPr>
              <a:t>  </a:t>
            </a:r>
            <a:r>
              <a:rPr sz="2200" dirty="0">
                <a:latin typeface="Times New Roman"/>
                <a:cs typeface="Times New Roman"/>
              </a:rPr>
              <a:t>software</a:t>
            </a:r>
            <a:r>
              <a:rPr sz="2200" spc="60" dirty="0">
                <a:latin typeface="Times New Roman"/>
                <a:cs typeface="Times New Roman"/>
              </a:rPr>
              <a:t>  </a:t>
            </a:r>
            <a:r>
              <a:rPr sz="2200" dirty="0">
                <a:latin typeface="Times New Roman"/>
                <a:cs typeface="Times New Roman"/>
              </a:rPr>
              <a:t>components</a:t>
            </a:r>
            <a:r>
              <a:rPr sz="2200" spc="60" dirty="0">
                <a:latin typeface="Times New Roman"/>
                <a:cs typeface="Times New Roman"/>
              </a:rPr>
              <a:t>  </a:t>
            </a:r>
            <a:r>
              <a:rPr sz="2200" dirty="0">
                <a:latin typeface="Times New Roman"/>
                <a:cs typeface="Times New Roman"/>
              </a:rPr>
              <a:t>in</a:t>
            </a:r>
            <a:r>
              <a:rPr sz="2200" spc="55" dirty="0">
                <a:latin typeface="Times New Roman"/>
                <a:cs typeface="Times New Roman"/>
              </a:rPr>
              <a:t>  </a:t>
            </a:r>
            <a:r>
              <a:rPr sz="2200" dirty="0">
                <a:latin typeface="Times New Roman"/>
                <a:cs typeface="Times New Roman"/>
              </a:rPr>
              <a:t>different</a:t>
            </a:r>
            <a:r>
              <a:rPr sz="2200" spc="60" dirty="0">
                <a:latin typeface="Times New Roman"/>
                <a:cs typeface="Times New Roman"/>
              </a:rPr>
              <a:t>  </a:t>
            </a:r>
            <a:r>
              <a:rPr sz="2200" dirty="0">
                <a:latin typeface="Times New Roman"/>
                <a:cs typeface="Times New Roman"/>
              </a:rPr>
              <a:t>languages</a:t>
            </a:r>
            <a:r>
              <a:rPr sz="2200" spc="55" dirty="0">
                <a:latin typeface="Times New Roman"/>
                <a:cs typeface="Times New Roman"/>
              </a:rPr>
              <a:t>  </a:t>
            </a:r>
            <a:r>
              <a:rPr sz="2200" dirty="0">
                <a:latin typeface="Times New Roman"/>
                <a:cs typeface="Times New Roman"/>
              </a:rPr>
              <a:t>and</a:t>
            </a:r>
            <a:r>
              <a:rPr sz="2200" spc="60" dirty="0">
                <a:latin typeface="Times New Roman"/>
                <a:cs typeface="Times New Roman"/>
              </a:rPr>
              <a:t>  </a:t>
            </a:r>
            <a:r>
              <a:rPr sz="2200" dirty="0">
                <a:latin typeface="Times New Roman"/>
                <a:cs typeface="Times New Roman"/>
              </a:rPr>
              <a:t>on</a:t>
            </a:r>
            <a:r>
              <a:rPr sz="2200" spc="55" dirty="0">
                <a:latin typeface="Times New Roman"/>
                <a:cs typeface="Times New Roman"/>
              </a:rPr>
              <a:t>  </a:t>
            </a:r>
            <a:r>
              <a:rPr sz="2200" spc="-10" dirty="0">
                <a:latin typeface="Times New Roman"/>
                <a:cs typeface="Times New Roman"/>
              </a:rPr>
              <a:t>different 	platforms.</a:t>
            </a:r>
            <a:endParaRPr sz="2200" dirty="0">
              <a:latin typeface="Times New Roman"/>
              <a:cs typeface="Times New Roman"/>
            </a:endParaRPr>
          </a:p>
          <a:p>
            <a:pPr marL="354330" marR="5080" indent="-342265" algn="just">
              <a:lnSpc>
                <a:spcPts val="2110"/>
              </a:lnSpc>
              <a:spcBef>
                <a:spcPts val="515"/>
              </a:spcBef>
              <a:buFont typeface="Times New Roman"/>
              <a:buChar char="•"/>
              <a:tabLst>
                <a:tab pos="355600" algn="l"/>
              </a:tabLst>
            </a:pPr>
            <a:r>
              <a:rPr sz="2200" b="1" dirty="0">
                <a:latin typeface="Times New Roman"/>
                <a:cs typeface="Times New Roman"/>
              </a:rPr>
              <a:t>DCOM</a:t>
            </a:r>
            <a:r>
              <a:rPr sz="2200" b="1" spc="190" dirty="0">
                <a:latin typeface="Times New Roman"/>
                <a:cs typeface="Times New Roman"/>
              </a:rPr>
              <a:t> </a:t>
            </a:r>
            <a:r>
              <a:rPr sz="2200" dirty="0">
                <a:latin typeface="Times New Roman"/>
                <a:cs typeface="Times New Roman"/>
              </a:rPr>
              <a:t>(Distributed</a:t>
            </a:r>
            <a:r>
              <a:rPr sz="2200" spc="204" dirty="0">
                <a:latin typeface="Times New Roman"/>
                <a:cs typeface="Times New Roman"/>
              </a:rPr>
              <a:t> </a:t>
            </a:r>
            <a:r>
              <a:rPr sz="2200" dirty="0">
                <a:latin typeface="Times New Roman"/>
                <a:cs typeface="Times New Roman"/>
              </a:rPr>
              <a:t>Component</a:t>
            </a:r>
            <a:r>
              <a:rPr sz="2200" spc="180" dirty="0">
                <a:latin typeface="Times New Roman"/>
                <a:cs typeface="Times New Roman"/>
              </a:rPr>
              <a:t> </a:t>
            </a:r>
            <a:r>
              <a:rPr sz="2200" dirty="0">
                <a:latin typeface="Times New Roman"/>
                <a:cs typeface="Times New Roman"/>
              </a:rPr>
              <a:t>Object</a:t>
            </a:r>
            <a:r>
              <a:rPr sz="2200" spc="195" dirty="0">
                <a:latin typeface="Times New Roman"/>
                <a:cs typeface="Times New Roman"/>
              </a:rPr>
              <a:t> </a:t>
            </a:r>
            <a:r>
              <a:rPr sz="2200" dirty="0">
                <a:latin typeface="Times New Roman"/>
                <a:cs typeface="Times New Roman"/>
              </a:rPr>
              <a:t>Model):</a:t>
            </a:r>
            <a:r>
              <a:rPr sz="2200" spc="190" dirty="0">
                <a:latin typeface="Times New Roman"/>
                <a:cs typeface="Times New Roman"/>
              </a:rPr>
              <a:t> </a:t>
            </a:r>
            <a:r>
              <a:rPr sz="2200" dirty="0">
                <a:latin typeface="Times New Roman"/>
                <a:cs typeface="Times New Roman"/>
              </a:rPr>
              <a:t>Facilitates</a:t>
            </a:r>
            <a:r>
              <a:rPr sz="2200" spc="185" dirty="0">
                <a:latin typeface="Times New Roman"/>
                <a:cs typeface="Times New Roman"/>
              </a:rPr>
              <a:t> </a:t>
            </a:r>
            <a:r>
              <a:rPr sz="2200" dirty="0">
                <a:latin typeface="Times New Roman"/>
                <a:cs typeface="Times New Roman"/>
              </a:rPr>
              <a:t>distributed</a:t>
            </a:r>
            <a:r>
              <a:rPr sz="2200" spc="204" dirty="0">
                <a:latin typeface="Times New Roman"/>
                <a:cs typeface="Times New Roman"/>
              </a:rPr>
              <a:t> </a:t>
            </a:r>
            <a:r>
              <a:rPr sz="2200" dirty="0">
                <a:latin typeface="Times New Roman"/>
                <a:cs typeface="Times New Roman"/>
              </a:rPr>
              <a:t>computing</a:t>
            </a:r>
            <a:r>
              <a:rPr sz="2200" spc="200" dirty="0">
                <a:latin typeface="Times New Roman"/>
                <a:cs typeface="Times New Roman"/>
              </a:rPr>
              <a:t> </a:t>
            </a:r>
            <a:r>
              <a:rPr sz="2200" spc="-25" dirty="0">
                <a:latin typeface="Times New Roman"/>
                <a:cs typeface="Times New Roman"/>
              </a:rPr>
              <a:t>on 	</a:t>
            </a:r>
            <a:r>
              <a:rPr sz="2200" dirty="0">
                <a:latin typeface="Times New Roman"/>
                <a:cs typeface="Times New Roman"/>
              </a:rPr>
              <a:t>Windows</a:t>
            </a:r>
            <a:r>
              <a:rPr sz="2200" spc="114" dirty="0">
                <a:latin typeface="Times New Roman"/>
                <a:cs typeface="Times New Roman"/>
              </a:rPr>
              <a:t> </a:t>
            </a:r>
            <a:r>
              <a:rPr sz="2200" dirty="0">
                <a:latin typeface="Times New Roman"/>
                <a:cs typeface="Times New Roman"/>
              </a:rPr>
              <a:t>platforms</a:t>
            </a:r>
            <a:r>
              <a:rPr sz="2200" spc="140" dirty="0">
                <a:latin typeface="Times New Roman"/>
                <a:cs typeface="Times New Roman"/>
              </a:rPr>
              <a:t> </a:t>
            </a:r>
            <a:r>
              <a:rPr sz="2200" dirty="0">
                <a:latin typeface="Times New Roman"/>
                <a:cs typeface="Times New Roman"/>
              </a:rPr>
              <a:t>by</a:t>
            </a:r>
            <a:r>
              <a:rPr sz="2200" spc="135" dirty="0">
                <a:latin typeface="Times New Roman"/>
                <a:cs typeface="Times New Roman"/>
              </a:rPr>
              <a:t> </a:t>
            </a:r>
            <a:r>
              <a:rPr sz="2200" dirty="0">
                <a:latin typeface="Times New Roman"/>
                <a:cs typeface="Times New Roman"/>
              </a:rPr>
              <a:t>allowing</a:t>
            </a:r>
            <a:r>
              <a:rPr sz="2200" spc="135" dirty="0">
                <a:latin typeface="Times New Roman"/>
                <a:cs typeface="Times New Roman"/>
              </a:rPr>
              <a:t> </a:t>
            </a:r>
            <a:r>
              <a:rPr sz="2200" dirty="0">
                <a:latin typeface="Times New Roman"/>
                <a:cs typeface="Times New Roman"/>
              </a:rPr>
              <a:t>communication</a:t>
            </a:r>
            <a:r>
              <a:rPr sz="2200" spc="135" dirty="0">
                <a:latin typeface="Times New Roman"/>
                <a:cs typeface="Times New Roman"/>
              </a:rPr>
              <a:t> </a:t>
            </a:r>
            <a:r>
              <a:rPr sz="2200" dirty="0">
                <a:latin typeface="Times New Roman"/>
                <a:cs typeface="Times New Roman"/>
              </a:rPr>
              <a:t>between</a:t>
            </a:r>
            <a:r>
              <a:rPr sz="2200" spc="130" dirty="0">
                <a:latin typeface="Times New Roman"/>
                <a:cs typeface="Times New Roman"/>
              </a:rPr>
              <a:t> </a:t>
            </a:r>
            <a:r>
              <a:rPr sz="2200" dirty="0">
                <a:latin typeface="Times New Roman"/>
                <a:cs typeface="Times New Roman"/>
              </a:rPr>
              <a:t>software</a:t>
            </a:r>
            <a:r>
              <a:rPr sz="2200" spc="125" dirty="0">
                <a:latin typeface="Times New Roman"/>
                <a:cs typeface="Times New Roman"/>
              </a:rPr>
              <a:t> </a:t>
            </a:r>
            <a:r>
              <a:rPr sz="2200" dirty="0">
                <a:latin typeface="Times New Roman"/>
                <a:cs typeface="Times New Roman"/>
              </a:rPr>
              <a:t>components</a:t>
            </a:r>
            <a:r>
              <a:rPr sz="2200" spc="135" dirty="0">
                <a:latin typeface="Times New Roman"/>
                <a:cs typeface="Times New Roman"/>
              </a:rPr>
              <a:t> </a:t>
            </a:r>
            <a:r>
              <a:rPr sz="2200" spc="-10" dirty="0">
                <a:latin typeface="Times New Roman"/>
                <a:cs typeface="Times New Roman"/>
              </a:rPr>
              <a:t>across 	</a:t>
            </a:r>
            <a:r>
              <a:rPr sz="2200" dirty="0">
                <a:latin typeface="Times New Roman"/>
                <a:cs typeface="Times New Roman"/>
              </a:rPr>
              <a:t>networked</a:t>
            </a:r>
            <a:r>
              <a:rPr sz="2200" spc="-95" dirty="0">
                <a:latin typeface="Times New Roman"/>
                <a:cs typeface="Times New Roman"/>
              </a:rPr>
              <a:t> </a:t>
            </a:r>
            <a:r>
              <a:rPr sz="2200" spc="-10" dirty="0">
                <a:latin typeface="Times New Roman"/>
                <a:cs typeface="Times New Roman"/>
              </a:rPr>
              <a:t>computers.</a:t>
            </a:r>
            <a:endParaRPr sz="2200" dirty="0">
              <a:latin typeface="Times New Roman"/>
              <a:cs typeface="Times New Roman"/>
            </a:endParaRPr>
          </a:p>
          <a:p>
            <a:pPr marL="354330" marR="6985" indent="-342265" algn="just">
              <a:lnSpc>
                <a:spcPct val="80000"/>
              </a:lnSpc>
              <a:spcBef>
                <a:spcPts val="550"/>
              </a:spcBef>
              <a:buFont typeface="Times New Roman"/>
              <a:buChar char="•"/>
              <a:tabLst>
                <a:tab pos="355600" algn="l"/>
              </a:tabLst>
            </a:pPr>
            <a:r>
              <a:rPr sz="2200" b="1" dirty="0">
                <a:latin typeface="Times New Roman"/>
                <a:cs typeface="Times New Roman"/>
              </a:rPr>
              <a:t>Sun’s</a:t>
            </a:r>
            <a:r>
              <a:rPr sz="2200" b="1" spc="360" dirty="0">
                <a:latin typeface="Times New Roman"/>
                <a:cs typeface="Times New Roman"/>
              </a:rPr>
              <a:t> </a:t>
            </a:r>
            <a:r>
              <a:rPr sz="2200" b="1" dirty="0">
                <a:latin typeface="Times New Roman"/>
                <a:cs typeface="Times New Roman"/>
              </a:rPr>
              <a:t>ONC</a:t>
            </a:r>
            <a:r>
              <a:rPr sz="2200" b="1" spc="375" dirty="0">
                <a:latin typeface="Times New Roman"/>
                <a:cs typeface="Times New Roman"/>
              </a:rPr>
              <a:t> </a:t>
            </a:r>
            <a:r>
              <a:rPr sz="2200" b="1" dirty="0">
                <a:latin typeface="Times New Roman"/>
                <a:cs typeface="Times New Roman"/>
              </a:rPr>
              <a:t>RPC</a:t>
            </a:r>
            <a:r>
              <a:rPr sz="2200" b="1" spc="365" dirty="0">
                <a:latin typeface="Times New Roman"/>
                <a:cs typeface="Times New Roman"/>
              </a:rPr>
              <a:t> </a:t>
            </a:r>
            <a:r>
              <a:rPr sz="2200" dirty="0">
                <a:latin typeface="Times New Roman"/>
                <a:cs typeface="Times New Roman"/>
              </a:rPr>
              <a:t>(Remote</a:t>
            </a:r>
            <a:r>
              <a:rPr sz="2200" spc="365" dirty="0">
                <a:latin typeface="Times New Roman"/>
                <a:cs typeface="Times New Roman"/>
              </a:rPr>
              <a:t> </a:t>
            </a:r>
            <a:r>
              <a:rPr sz="2200" dirty="0">
                <a:latin typeface="Times New Roman"/>
                <a:cs typeface="Times New Roman"/>
              </a:rPr>
              <a:t>Procedure</a:t>
            </a:r>
            <a:r>
              <a:rPr sz="2200" spc="375" dirty="0">
                <a:latin typeface="Times New Roman"/>
                <a:cs typeface="Times New Roman"/>
              </a:rPr>
              <a:t> </a:t>
            </a:r>
            <a:r>
              <a:rPr sz="2200" dirty="0">
                <a:latin typeface="Times New Roman"/>
                <a:cs typeface="Times New Roman"/>
              </a:rPr>
              <a:t>Call):</a:t>
            </a:r>
            <a:r>
              <a:rPr sz="2200" spc="360" dirty="0">
                <a:latin typeface="Times New Roman"/>
                <a:cs typeface="Times New Roman"/>
              </a:rPr>
              <a:t> </a:t>
            </a:r>
            <a:r>
              <a:rPr sz="2200" dirty="0">
                <a:latin typeface="Times New Roman"/>
                <a:cs typeface="Times New Roman"/>
              </a:rPr>
              <a:t>Protocol</a:t>
            </a:r>
            <a:r>
              <a:rPr sz="2200" spc="380" dirty="0">
                <a:latin typeface="Times New Roman"/>
                <a:cs typeface="Times New Roman"/>
              </a:rPr>
              <a:t> </a:t>
            </a:r>
            <a:r>
              <a:rPr sz="2200" dirty="0">
                <a:latin typeface="Times New Roman"/>
                <a:cs typeface="Times New Roman"/>
              </a:rPr>
              <a:t>for</a:t>
            </a:r>
            <a:r>
              <a:rPr sz="2200" spc="375" dirty="0">
                <a:latin typeface="Times New Roman"/>
                <a:cs typeface="Times New Roman"/>
              </a:rPr>
              <a:t> </a:t>
            </a:r>
            <a:r>
              <a:rPr sz="2200" dirty="0">
                <a:latin typeface="Times New Roman"/>
                <a:cs typeface="Times New Roman"/>
              </a:rPr>
              <a:t>making</a:t>
            </a:r>
            <a:r>
              <a:rPr sz="2200" spc="360" dirty="0">
                <a:latin typeface="Times New Roman"/>
                <a:cs typeface="Times New Roman"/>
              </a:rPr>
              <a:t> </a:t>
            </a:r>
            <a:r>
              <a:rPr sz="2200" dirty="0">
                <a:latin typeface="Times New Roman"/>
                <a:cs typeface="Times New Roman"/>
              </a:rPr>
              <a:t>remote</a:t>
            </a:r>
            <a:r>
              <a:rPr sz="2200" spc="370" dirty="0">
                <a:latin typeface="Times New Roman"/>
                <a:cs typeface="Times New Roman"/>
              </a:rPr>
              <a:t> </a:t>
            </a:r>
            <a:r>
              <a:rPr sz="2200" spc="-10" dirty="0">
                <a:latin typeface="Times New Roman"/>
                <a:cs typeface="Times New Roman"/>
              </a:rPr>
              <a:t>procedure 	</a:t>
            </a:r>
            <a:r>
              <a:rPr sz="2200" dirty="0">
                <a:latin typeface="Times New Roman"/>
                <a:cs typeface="Times New Roman"/>
              </a:rPr>
              <a:t>calls</a:t>
            </a:r>
            <a:r>
              <a:rPr sz="2200" spc="-55" dirty="0">
                <a:latin typeface="Times New Roman"/>
                <a:cs typeface="Times New Roman"/>
              </a:rPr>
              <a:t> </a:t>
            </a:r>
            <a:r>
              <a:rPr sz="2200" dirty="0">
                <a:latin typeface="Times New Roman"/>
                <a:cs typeface="Times New Roman"/>
              </a:rPr>
              <a:t>across</a:t>
            </a:r>
            <a:r>
              <a:rPr sz="2200" spc="-50" dirty="0">
                <a:latin typeface="Times New Roman"/>
                <a:cs typeface="Times New Roman"/>
              </a:rPr>
              <a:t> </a:t>
            </a:r>
            <a:r>
              <a:rPr sz="2200" dirty="0">
                <a:latin typeface="Times New Roman"/>
                <a:cs typeface="Times New Roman"/>
              </a:rPr>
              <a:t>a</a:t>
            </a:r>
            <a:r>
              <a:rPr sz="2200" spc="-50" dirty="0">
                <a:latin typeface="Times New Roman"/>
                <a:cs typeface="Times New Roman"/>
              </a:rPr>
              <a:t> </a:t>
            </a:r>
            <a:r>
              <a:rPr sz="2200" dirty="0">
                <a:latin typeface="Times New Roman"/>
                <a:cs typeface="Times New Roman"/>
              </a:rPr>
              <a:t>network,</a:t>
            </a:r>
            <a:r>
              <a:rPr sz="2200" spc="-40" dirty="0">
                <a:latin typeface="Times New Roman"/>
                <a:cs typeface="Times New Roman"/>
              </a:rPr>
              <a:t> </a:t>
            </a:r>
            <a:r>
              <a:rPr sz="2200" dirty="0">
                <a:latin typeface="Times New Roman"/>
                <a:cs typeface="Times New Roman"/>
              </a:rPr>
              <a:t>allowing</a:t>
            </a:r>
            <a:r>
              <a:rPr sz="2200" spc="-35" dirty="0">
                <a:latin typeface="Times New Roman"/>
                <a:cs typeface="Times New Roman"/>
              </a:rPr>
              <a:t> </a:t>
            </a:r>
            <a:r>
              <a:rPr sz="2200" dirty="0">
                <a:latin typeface="Times New Roman"/>
                <a:cs typeface="Times New Roman"/>
              </a:rPr>
              <a:t>clients</a:t>
            </a:r>
            <a:r>
              <a:rPr sz="2200" spc="-40" dirty="0">
                <a:latin typeface="Times New Roman"/>
                <a:cs typeface="Times New Roman"/>
              </a:rPr>
              <a:t> </a:t>
            </a:r>
            <a:r>
              <a:rPr sz="2200" dirty="0">
                <a:latin typeface="Times New Roman"/>
                <a:cs typeface="Times New Roman"/>
              </a:rPr>
              <a:t>to</a:t>
            </a:r>
            <a:r>
              <a:rPr sz="2200" spc="-55" dirty="0">
                <a:latin typeface="Times New Roman"/>
                <a:cs typeface="Times New Roman"/>
              </a:rPr>
              <a:t> </a:t>
            </a:r>
            <a:r>
              <a:rPr sz="2200" dirty="0">
                <a:latin typeface="Times New Roman"/>
                <a:cs typeface="Times New Roman"/>
              </a:rPr>
              <a:t>invoke</a:t>
            </a:r>
            <a:r>
              <a:rPr sz="2200" spc="-45" dirty="0">
                <a:latin typeface="Times New Roman"/>
                <a:cs typeface="Times New Roman"/>
              </a:rPr>
              <a:t> </a:t>
            </a:r>
            <a:r>
              <a:rPr sz="2200" dirty="0">
                <a:latin typeface="Times New Roman"/>
                <a:cs typeface="Times New Roman"/>
              </a:rPr>
              <a:t>procedures</a:t>
            </a:r>
            <a:r>
              <a:rPr sz="2200" spc="-45" dirty="0">
                <a:latin typeface="Times New Roman"/>
                <a:cs typeface="Times New Roman"/>
              </a:rPr>
              <a:t> </a:t>
            </a:r>
            <a:r>
              <a:rPr sz="2200" dirty="0">
                <a:latin typeface="Times New Roman"/>
                <a:cs typeface="Times New Roman"/>
              </a:rPr>
              <a:t>on</a:t>
            </a:r>
            <a:r>
              <a:rPr sz="2200" spc="-50" dirty="0">
                <a:latin typeface="Times New Roman"/>
                <a:cs typeface="Times New Roman"/>
              </a:rPr>
              <a:t> </a:t>
            </a:r>
            <a:r>
              <a:rPr sz="2200" dirty="0">
                <a:latin typeface="Times New Roman"/>
                <a:cs typeface="Times New Roman"/>
              </a:rPr>
              <a:t>remote</a:t>
            </a:r>
            <a:r>
              <a:rPr sz="2200" spc="-25" dirty="0">
                <a:latin typeface="Times New Roman"/>
                <a:cs typeface="Times New Roman"/>
              </a:rPr>
              <a:t> </a:t>
            </a:r>
            <a:r>
              <a:rPr sz="2200" spc="-10" dirty="0">
                <a:latin typeface="Times New Roman"/>
                <a:cs typeface="Times New Roman"/>
              </a:rPr>
              <a:t>servers.</a:t>
            </a:r>
            <a:endParaRPr sz="2200" dirty="0">
              <a:latin typeface="Times New Roman"/>
              <a:cs typeface="Times New Roman"/>
            </a:endParaRPr>
          </a:p>
          <a:p>
            <a:pPr marL="354330" marR="6350" indent="-342265" algn="just">
              <a:lnSpc>
                <a:spcPts val="2110"/>
              </a:lnSpc>
              <a:spcBef>
                <a:spcPts val="515"/>
              </a:spcBef>
              <a:buFont typeface="Times New Roman"/>
              <a:buChar char="•"/>
              <a:tabLst>
                <a:tab pos="355600" algn="l"/>
              </a:tabLst>
            </a:pPr>
            <a:r>
              <a:rPr sz="2200" b="1" dirty="0">
                <a:latin typeface="Times New Roman"/>
                <a:cs typeface="Times New Roman"/>
              </a:rPr>
              <a:t>RMI</a:t>
            </a:r>
            <a:r>
              <a:rPr sz="2200" b="1" spc="160" dirty="0">
                <a:latin typeface="Times New Roman"/>
                <a:cs typeface="Times New Roman"/>
              </a:rPr>
              <a:t> </a:t>
            </a:r>
            <a:r>
              <a:rPr sz="2200" dirty="0">
                <a:latin typeface="Times New Roman"/>
                <a:cs typeface="Times New Roman"/>
              </a:rPr>
              <a:t>(Remote</a:t>
            </a:r>
            <a:r>
              <a:rPr sz="2200" spc="165" dirty="0">
                <a:latin typeface="Times New Roman"/>
                <a:cs typeface="Times New Roman"/>
              </a:rPr>
              <a:t> </a:t>
            </a:r>
            <a:r>
              <a:rPr sz="2200" dirty="0">
                <a:latin typeface="Times New Roman"/>
                <a:cs typeface="Times New Roman"/>
              </a:rPr>
              <a:t>Method</a:t>
            </a:r>
            <a:r>
              <a:rPr sz="2200" spc="180" dirty="0">
                <a:latin typeface="Times New Roman"/>
                <a:cs typeface="Times New Roman"/>
              </a:rPr>
              <a:t> </a:t>
            </a:r>
            <a:r>
              <a:rPr sz="2200" dirty="0">
                <a:latin typeface="Times New Roman"/>
                <a:cs typeface="Times New Roman"/>
              </a:rPr>
              <a:t>Invocation):</a:t>
            </a:r>
            <a:r>
              <a:rPr sz="2200" spc="165" dirty="0">
                <a:latin typeface="Times New Roman"/>
                <a:cs typeface="Times New Roman"/>
              </a:rPr>
              <a:t> </a:t>
            </a:r>
            <a:r>
              <a:rPr sz="2200" dirty="0">
                <a:latin typeface="Times New Roman"/>
                <a:cs typeface="Times New Roman"/>
              </a:rPr>
              <a:t>Java</a:t>
            </a:r>
            <a:r>
              <a:rPr sz="2200" spc="165" dirty="0">
                <a:latin typeface="Times New Roman"/>
                <a:cs typeface="Times New Roman"/>
              </a:rPr>
              <a:t> </a:t>
            </a:r>
            <a:r>
              <a:rPr sz="2200" dirty="0">
                <a:latin typeface="Times New Roman"/>
                <a:cs typeface="Times New Roman"/>
              </a:rPr>
              <a:t>API</a:t>
            </a:r>
            <a:r>
              <a:rPr sz="2200" spc="165" dirty="0">
                <a:latin typeface="Times New Roman"/>
                <a:cs typeface="Times New Roman"/>
              </a:rPr>
              <a:t> </a:t>
            </a:r>
            <a:r>
              <a:rPr sz="2200" dirty="0">
                <a:latin typeface="Times New Roman"/>
                <a:cs typeface="Times New Roman"/>
              </a:rPr>
              <a:t>enabling</a:t>
            </a:r>
            <a:r>
              <a:rPr sz="2200" spc="185" dirty="0">
                <a:latin typeface="Times New Roman"/>
                <a:cs typeface="Times New Roman"/>
              </a:rPr>
              <a:t> </a:t>
            </a:r>
            <a:r>
              <a:rPr sz="2200" dirty="0">
                <a:latin typeface="Times New Roman"/>
                <a:cs typeface="Times New Roman"/>
              </a:rPr>
              <a:t>objects</a:t>
            </a:r>
            <a:r>
              <a:rPr sz="2200" spc="160" dirty="0">
                <a:latin typeface="Times New Roman"/>
                <a:cs typeface="Times New Roman"/>
              </a:rPr>
              <a:t> </a:t>
            </a:r>
            <a:r>
              <a:rPr sz="2200" dirty="0">
                <a:latin typeface="Times New Roman"/>
                <a:cs typeface="Times New Roman"/>
              </a:rPr>
              <a:t>on</a:t>
            </a:r>
            <a:r>
              <a:rPr sz="2200" spc="160" dirty="0">
                <a:latin typeface="Times New Roman"/>
                <a:cs typeface="Times New Roman"/>
              </a:rPr>
              <a:t> </a:t>
            </a:r>
            <a:r>
              <a:rPr sz="2200" dirty="0">
                <a:latin typeface="Times New Roman"/>
                <a:cs typeface="Times New Roman"/>
              </a:rPr>
              <a:t>one</a:t>
            </a:r>
            <a:r>
              <a:rPr sz="2200" spc="160" dirty="0">
                <a:latin typeface="Times New Roman"/>
                <a:cs typeface="Times New Roman"/>
              </a:rPr>
              <a:t> </a:t>
            </a:r>
            <a:r>
              <a:rPr sz="2200" dirty="0">
                <a:latin typeface="Times New Roman"/>
                <a:cs typeface="Times New Roman"/>
              </a:rPr>
              <a:t>JVM</a:t>
            </a:r>
            <a:r>
              <a:rPr sz="2200" spc="165" dirty="0">
                <a:latin typeface="Times New Roman"/>
                <a:cs typeface="Times New Roman"/>
              </a:rPr>
              <a:t> </a:t>
            </a:r>
            <a:r>
              <a:rPr sz="2200" dirty="0">
                <a:latin typeface="Times New Roman"/>
                <a:cs typeface="Times New Roman"/>
              </a:rPr>
              <a:t>to</a:t>
            </a:r>
            <a:r>
              <a:rPr sz="2200" spc="160" dirty="0">
                <a:latin typeface="Times New Roman"/>
                <a:cs typeface="Times New Roman"/>
              </a:rPr>
              <a:t> </a:t>
            </a:r>
            <a:r>
              <a:rPr sz="2200" spc="-10" dirty="0">
                <a:latin typeface="Times New Roman"/>
                <a:cs typeface="Times New Roman"/>
              </a:rPr>
              <a:t>invoke 	</a:t>
            </a:r>
            <a:r>
              <a:rPr sz="2200" dirty="0">
                <a:latin typeface="Times New Roman"/>
                <a:cs typeface="Times New Roman"/>
              </a:rPr>
              <a:t>methods</a:t>
            </a:r>
            <a:r>
              <a:rPr sz="2200" spc="-20" dirty="0">
                <a:latin typeface="Times New Roman"/>
                <a:cs typeface="Times New Roman"/>
              </a:rPr>
              <a:t> </a:t>
            </a:r>
            <a:r>
              <a:rPr sz="2200" dirty="0">
                <a:latin typeface="Times New Roman"/>
                <a:cs typeface="Times New Roman"/>
              </a:rPr>
              <a:t>on</a:t>
            </a:r>
            <a:r>
              <a:rPr sz="2200" spc="-35" dirty="0">
                <a:latin typeface="Times New Roman"/>
                <a:cs typeface="Times New Roman"/>
              </a:rPr>
              <a:t> </a:t>
            </a:r>
            <a:r>
              <a:rPr sz="2200" dirty="0">
                <a:latin typeface="Times New Roman"/>
                <a:cs typeface="Times New Roman"/>
              </a:rPr>
              <a:t>objects</a:t>
            </a:r>
            <a:r>
              <a:rPr sz="2200" spc="-45" dirty="0">
                <a:latin typeface="Times New Roman"/>
                <a:cs typeface="Times New Roman"/>
              </a:rPr>
              <a:t> </a:t>
            </a:r>
            <a:r>
              <a:rPr sz="2200" dirty="0">
                <a:latin typeface="Times New Roman"/>
                <a:cs typeface="Times New Roman"/>
              </a:rPr>
              <a:t>in</a:t>
            </a:r>
            <a:r>
              <a:rPr sz="2200" spc="-30" dirty="0">
                <a:latin typeface="Times New Roman"/>
                <a:cs typeface="Times New Roman"/>
              </a:rPr>
              <a:t> </a:t>
            </a:r>
            <a:r>
              <a:rPr sz="2200" dirty="0">
                <a:latin typeface="Times New Roman"/>
                <a:cs typeface="Times New Roman"/>
              </a:rPr>
              <a:t>another</a:t>
            </a:r>
            <a:r>
              <a:rPr sz="2200" spc="-30" dirty="0">
                <a:latin typeface="Times New Roman"/>
                <a:cs typeface="Times New Roman"/>
              </a:rPr>
              <a:t> </a:t>
            </a:r>
            <a:r>
              <a:rPr sz="2200" dirty="0">
                <a:latin typeface="Times New Roman"/>
                <a:cs typeface="Times New Roman"/>
              </a:rPr>
              <a:t>JVM</a:t>
            </a:r>
            <a:r>
              <a:rPr sz="2200" spc="-45" dirty="0">
                <a:latin typeface="Times New Roman"/>
                <a:cs typeface="Times New Roman"/>
              </a:rPr>
              <a:t> </a:t>
            </a:r>
            <a:r>
              <a:rPr sz="2200" dirty="0">
                <a:latin typeface="Times New Roman"/>
                <a:cs typeface="Times New Roman"/>
              </a:rPr>
              <a:t>over</a:t>
            </a:r>
            <a:r>
              <a:rPr sz="2200" spc="-30" dirty="0">
                <a:latin typeface="Times New Roman"/>
                <a:cs typeface="Times New Roman"/>
              </a:rPr>
              <a:t> </a:t>
            </a:r>
            <a:r>
              <a:rPr sz="2200" dirty="0">
                <a:latin typeface="Times New Roman"/>
                <a:cs typeface="Times New Roman"/>
              </a:rPr>
              <a:t>a</a:t>
            </a:r>
            <a:r>
              <a:rPr sz="2200" spc="-40" dirty="0">
                <a:latin typeface="Times New Roman"/>
                <a:cs typeface="Times New Roman"/>
              </a:rPr>
              <a:t> </a:t>
            </a:r>
            <a:r>
              <a:rPr sz="2200" spc="-10" dirty="0">
                <a:latin typeface="Times New Roman"/>
                <a:cs typeface="Times New Roman"/>
              </a:rPr>
              <a:t>network.</a:t>
            </a:r>
            <a:endParaRPr sz="2200" dirty="0">
              <a:latin typeface="Times New Roman"/>
              <a:cs typeface="Times New Roman"/>
            </a:endParaRPr>
          </a:p>
          <a:p>
            <a:pPr marL="354330" marR="8255" indent="-342265" algn="just">
              <a:lnSpc>
                <a:spcPct val="80000"/>
              </a:lnSpc>
              <a:spcBef>
                <a:spcPts val="545"/>
              </a:spcBef>
              <a:buFont typeface="Times New Roman"/>
              <a:buChar char="•"/>
              <a:tabLst>
                <a:tab pos="355600" algn="l"/>
              </a:tabLst>
            </a:pPr>
            <a:r>
              <a:rPr sz="2200" b="1" dirty="0">
                <a:latin typeface="Times New Roman"/>
                <a:cs typeface="Times New Roman"/>
              </a:rPr>
              <a:t>SOAP</a:t>
            </a:r>
            <a:r>
              <a:rPr sz="2200" b="1" spc="345" dirty="0">
                <a:latin typeface="Times New Roman"/>
                <a:cs typeface="Times New Roman"/>
              </a:rPr>
              <a:t>  </a:t>
            </a:r>
            <a:r>
              <a:rPr sz="2200" dirty="0">
                <a:latin typeface="Times New Roman"/>
                <a:cs typeface="Times New Roman"/>
              </a:rPr>
              <a:t>(Simple</a:t>
            </a:r>
            <a:r>
              <a:rPr sz="2200" spc="340" dirty="0">
                <a:latin typeface="Times New Roman"/>
                <a:cs typeface="Times New Roman"/>
              </a:rPr>
              <a:t>  </a:t>
            </a:r>
            <a:r>
              <a:rPr sz="2200" dirty="0">
                <a:latin typeface="Times New Roman"/>
                <a:cs typeface="Times New Roman"/>
              </a:rPr>
              <a:t>Object</a:t>
            </a:r>
            <a:r>
              <a:rPr sz="2200" spc="330" dirty="0">
                <a:latin typeface="Times New Roman"/>
                <a:cs typeface="Times New Roman"/>
              </a:rPr>
              <a:t>  </a:t>
            </a:r>
            <a:r>
              <a:rPr sz="2200" dirty="0">
                <a:latin typeface="Times New Roman"/>
                <a:cs typeface="Times New Roman"/>
              </a:rPr>
              <a:t>Access</a:t>
            </a:r>
            <a:r>
              <a:rPr sz="2200" spc="340" dirty="0">
                <a:latin typeface="Times New Roman"/>
                <a:cs typeface="Times New Roman"/>
              </a:rPr>
              <a:t>  </a:t>
            </a:r>
            <a:r>
              <a:rPr sz="2200" dirty="0">
                <a:latin typeface="Times New Roman"/>
                <a:cs typeface="Times New Roman"/>
              </a:rPr>
              <a:t>Protocol):</a:t>
            </a:r>
            <a:r>
              <a:rPr sz="2200" spc="345" dirty="0">
                <a:latin typeface="Times New Roman"/>
                <a:cs typeface="Times New Roman"/>
              </a:rPr>
              <a:t>  </a:t>
            </a:r>
            <a:r>
              <a:rPr sz="2200" dirty="0">
                <a:latin typeface="Times New Roman"/>
                <a:cs typeface="Times New Roman"/>
              </a:rPr>
              <a:t>Protocol</a:t>
            </a:r>
            <a:r>
              <a:rPr sz="2200" spc="345" dirty="0">
                <a:latin typeface="Times New Roman"/>
                <a:cs typeface="Times New Roman"/>
              </a:rPr>
              <a:t>  </a:t>
            </a:r>
            <a:r>
              <a:rPr sz="2200" dirty="0">
                <a:latin typeface="Times New Roman"/>
                <a:cs typeface="Times New Roman"/>
              </a:rPr>
              <a:t>for</a:t>
            </a:r>
            <a:r>
              <a:rPr sz="2200" spc="350" dirty="0">
                <a:latin typeface="Times New Roman"/>
                <a:cs typeface="Times New Roman"/>
              </a:rPr>
              <a:t>  </a:t>
            </a:r>
            <a:r>
              <a:rPr sz="2200" dirty="0">
                <a:latin typeface="Times New Roman"/>
                <a:cs typeface="Times New Roman"/>
              </a:rPr>
              <a:t>exchanging</a:t>
            </a:r>
            <a:r>
              <a:rPr sz="2200" spc="345" dirty="0">
                <a:latin typeface="Times New Roman"/>
                <a:cs typeface="Times New Roman"/>
              </a:rPr>
              <a:t>  </a:t>
            </a:r>
            <a:r>
              <a:rPr sz="2200" spc="-10" dirty="0">
                <a:latin typeface="Times New Roman"/>
                <a:cs typeface="Times New Roman"/>
              </a:rPr>
              <a:t>structured 	</a:t>
            </a:r>
            <a:r>
              <a:rPr sz="2200" dirty="0">
                <a:latin typeface="Times New Roman"/>
                <a:cs typeface="Times New Roman"/>
              </a:rPr>
              <a:t>information</a:t>
            </a:r>
            <a:r>
              <a:rPr sz="2200" spc="220" dirty="0">
                <a:latin typeface="Times New Roman"/>
                <a:cs typeface="Times New Roman"/>
              </a:rPr>
              <a:t> </a:t>
            </a:r>
            <a:r>
              <a:rPr sz="2200" dirty="0">
                <a:latin typeface="Times New Roman"/>
                <a:cs typeface="Times New Roman"/>
              </a:rPr>
              <a:t>in</a:t>
            </a:r>
            <a:r>
              <a:rPr sz="2200" spc="204" dirty="0">
                <a:latin typeface="Times New Roman"/>
                <a:cs typeface="Times New Roman"/>
              </a:rPr>
              <a:t> </a:t>
            </a:r>
            <a:r>
              <a:rPr sz="2200" dirty="0">
                <a:latin typeface="Times New Roman"/>
                <a:cs typeface="Times New Roman"/>
              </a:rPr>
              <a:t>web</a:t>
            </a:r>
            <a:r>
              <a:rPr sz="2200" spc="204" dirty="0">
                <a:latin typeface="Times New Roman"/>
                <a:cs typeface="Times New Roman"/>
              </a:rPr>
              <a:t> </a:t>
            </a:r>
            <a:r>
              <a:rPr sz="2200" dirty="0">
                <a:latin typeface="Times New Roman"/>
                <a:cs typeface="Times New Roman"/>
              </a:rPr>
              <a:t>services,</a:t>
            </a:r>
            <a:r>
              <a:rPr sz="2200" spc="204" dirty="0">
                <a:latin typeface="Times New Roman"/>
                <a:cs typeface="Times New Roman"/>
              </a:rPr>
              <a:t> </a:t>
            </a:r>
            <a:r>
              <a:rPr sz="2200" dirty="0">
                <a:latin typeface="Times New Roman"/>
                <a:cs typeface="Times New Roman"/>
              </a:rPr>
              <a:t>enabling</a:t>
            </a:r>
            <a:r>
              <a:rPr sz="2200" spc="200" dirty="0">
                <a:latin typeface="Times New Roman"/>
                <a:cs typeface="Times New Roman"/>
              </a:rPr>
              <a:t> </a:t>
            </a:r>
            <a:r>
              <a:rPr sz="2200" dirty="0">
                <a:latin typeface="Times New Roman"/>
                <a:cs typeface="Times New Roman"/>
              </a:rPr>
              <a:t>communication</a:t>
            </a:r>
            <a:r>
              <a:rPr sz="2200" spc="195" dirty="0">
                <a:latin typeface="Times New Roman"/>
                <a:cs typeface="Times New Roman"/>
              </a:rPr>
              <a:t> </a:t>
            </a:r>
            <a:r>
              <a:rPr sz="2200" dirty="0">
                <a:latin typeface="Times New Roman"/>
                <a:cs typeface="Times New Roman"/>
              </a:rPr>
              <a:t>between</a:t>
            </a:r>
            <a:r>
              <a:rPr sz="2200" spc="204" dirty="0">
                <a:latin typeface="Times New Roman"/>
                <a:cs typeface="Times New Roman"/>
              </a:rPr>
              <a:t> </a:t>
            </a:r>
            <a:r>
              <a:rPr sz="2200" dirty="0">
                <a:latin typeface="Times New Roman"/>
                <a:cs typeface="Times New Roman"/>
              </a:rPr>
              <a:t>programs</a:t>
            </a:r>
            <a:r>
              <a:rPr sz="2200" spc="210" dirty="0">
                <a:latin typeface="Times New Roman"/>
                <a:cs typeface="Times New Roman"/>
              </a:rPr>
              <a:t> </a:t>
            </a:r>
            <a:r>
              <a:rPr sz="2200" dirty="0">
                <a:latin typeface="Times New Roman"/>
                <a:cs typeface="Times New Roman"/>
              </a:rPr>
              <a:t>on</a:t>
            </a:r>
            <a:r>
              <a:rPr sz="2200" spc="204" dirty="0">
                <a:latin typeface="Times New Roman"/>
                <a:cs typeface="Times New Roman"/>
              </a:rPr>
              <a:t> </a:t>
            </a:r>
            <a:r>
              <a:rPr sz="2200" spc="-10" dirty="0">
                <a:latin typeface="Times New Roman"/>
                <a:cs typeface="Times New Roman"/>
              </a:rPr>
              <a:t>different 	</a:t>
            </a:r>
            <a:r>
              <a:rPr sz="2200" dirty="0">
                <a:latin typeface="Times New Roman"/>
                <a:cs typeface="Times New Roman"/>
              </a:rPr>
              <a:t>operating</a:t>
            </a:r>
            <a:r>
              <a:rPr sz="2200" spc="-35" dirty="0">
                <a:latin typeface="Times New Roman"/>
                <a:cs typeface="Times New Roman"/>
              </a:rPr>
              <a:t> </a:t>
            </a:r>
            <a:r>
              <a:rPr sz="2200" dirty="0">
                <a:latin typeface="Times New Roman"/>
                <a:cs typeface="Times New Roman"/>
              </a:rPr>
              <a:t>systems</a:t>
            </a:r>
            <a:r>
              <a:rPr sz="2200" spc="-50" dirty="0">
                <a:latin typeface="Times New Roman"/>
                <a:cs typeface="Times New Roman"/>
              </a:rPr>
              <a:t> </a:t>
            </a:r>
            <a:r>
              <a:rPr sz="2200" dirty="0">
                <a:latin typeface="Times New Roman"/>
                <a:cs typeface="Times New Roman"/>
              </a:rPr>
              <a:t>over</a:t>
            </a:r>
            <a:r>
              <a:rPr sz="2200" spc="-65" dirty="0">
                <a:latin typeface="Times New Roman"/>
                <a:cs typeface="Times New Roman"/>
              </a:rPr>
              <a:t> </a:t>
            </a:r>
            <a:r>
              <a:rPr sz="2200" dirty="0">
                <a:latin typeface="Times New Roman"/>
                <a:cs typeface="Times New Roman"/>
              </a:rPr>
              <a:t>HTTP</a:t>
            </a:r>
            <a:r>
              <a:rPr sz="2200" spc="-20" dirty="0">
                <a:latin typeface="Times New Roman"/>
                <a:cs typeface="Times New Roman"/>
              </a:rPr>
              <a:t> </a:t>
            </a:r>
            <a:r>
              <a:rPr sz="2200" dirty="0">
                <a:latin typeface="Times New Roman"/>
                <a:cs typeface="Times New Roman"/>
              </a:rPr>
              <a:t>and</a:t>
            </a:r>
            <a:r>
              <a:rPr sz="2200" spc="-55" dirty="0">
                <a:latin typeface="Times New Roman"/>
                <a:cs typeface="Times New Roman"/>
              </a:rPr>
              <a:t> </a:t>
            </a:r>
            <a:r>
              <a:rPr sz="2200" spc="-20" dirty="0">
                <a:latin typeface="Times New Roman"/>
                <a:cs typeface="Times New Roman"/>
              </a:rPr>
              <a:t>XML.</a:t>
            </a:r>
            <a:endParaRPr sz="22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0D77-4714-CCB3-B2DD-6957D7228980}"/>
              </a:ext>
            </a:extLst>
          </p:cNvPr>
          <p:cNvSpPr>
            <a:spLocks noGrp="1"/>
          </p:cNvSpPr>
          <p:nvPr>
            <p:ph type="title"/>
          </p:nvPr>
        </p:nvSpPr>
        <p:spPr/>
        <p:txBody>
          <a:bodyPr/>
          <a:lstStyle/>
          <a:p>
            <a:r>
              <a:rPr lang="en-AU" dirty="0"/>
              <a:t>Middleware</a:t>
            </a:r>
            <a:r>
              <a:rPr lang="en-AU" spc="-30" dirty="0"/>
              <a:t> </a:t>
            </a:r>
            <a:r>
              <a:rPr lang="en-AU" spc="-10" dirty="0"/>
              <a:t>Examples</a:t>
            </a:r>
            <a:endParaRPr lang="en-US" dirty="0"/>
          </a:p>
        </p:txBody>
      </p:sp>
      <p:graphicFrame>
        <p:nvGraphicFramePr>
          <p:cNvPr id="4" name="Content Placeholder 3">
            <a:extLst>
              <a:ext uri="{FF2B5EF4-FFF2-40B4-BE49-F238E27FC236}">
                <a16:creationId xmlns:a16="http://schemas.microsoft.com/office/drawing/2014/main" id="{CF3C32AF-711A-E3EB-3BF1-0D761E7AADA5}"/>
              </a:ext>
            </a:extLst>
          </p:cNvPr>
          <p:cNvGraphicFramePr>
            <a:graphicFrameLocks noGrp="1"/>
          </p:cNvGraphicFramePr>
          <p:nvPr>
            <p:ph idx="1"/>
            <p:extLst>
              <p:ext uri="{D42A27DB-BD31-4B8C-83A1-F6EECF244321}">
                <p14:modId xmlns:p14="http://schemas.microsoft.com/office/powerpoint/2010/main" val="1343158424"/>
              </p:ext>
            </p:extLst>
          </p:nvPr>
        </p:nvGraphicFramePr>
        <p:xfrm>
          <a:off x="1143000" y="1676400"/>
          <a:ext cx="9906000" cy="4605413"/>
        </p:xfrm>
        <a:graphic>
          <a:graphicData uri="http://schemas.openxmlformats.org/drawingml/2006/table">
            <a:tbl>
              <a:tblPr>
                <a:tableStyleId>{5DA37D80-6434-44D0-A028-1B22A696006F}</a:tableStyleId>
              </a:tblPr>
              <a:tblGrid>
                <a:gridCol w="1140870">
                  <a:extLst>
                    <a:ext uri="{9D8B030D-6E8A-4147-A177-3AD203B41FA5}">
                      <a16:colId xmlns:a16="http://schemas.microsoft.com/office/drawing/2014/main" val="249653139"/>
                    </a:ext>
                  </a:extLst>
                </a:gridCol>
                <a:gridCol w="1753026">
                  <a:extLst>
                    <a:ext uri="{9D8B030D-6E8A-4147-A177-3AD203B41FA5}">
                      <a16:colId xmlns:a16="http://schemas.microsoft.com/office/drawing/2014/main" val="742582239"/>
                    </a:ext>
                  </a:extLst>
                </a:gridCol>
                <a:gridCol w="1753026">
                  <a:extLst>
                    <a:ext uri="{9D8B030D-6E8A-4147-A177-3AD203B41FA5}">
                      <a16:colId xmlns:a16="http://schemas.microsoft.com/office/drawing/2014/main" val="1881535531"/>
                    </a:ext>
                  </a:extLst>
                </a:gridCol>
                <a:gridCol w="1753026">
                  <a:extLst>
                    <a:ext uri="{9D8B030D-6E8A-4147-A177-3AD203B41FA5}">
                      <a16:colId xmlns:a16="http://schemas.microsoft.com/office/drawing/2014/main" val="2315017624"/>
                    </a:ext>
                  </a:extLst>
                </a:gridCol>
                <a:gridCol w="2126133">
                  <a:extLst>
                    <a:ext uri="{9D8B030D-6E8A-4147-A177-3AD203B41FA5}">
                      <a16:colId xmlns:a16="http://schemas.microsoft.com/office/drawing/2014/main" val="1686024619"/>
                    </a:ext>
                  </a:extLst>
                </a:gridCol>
                <a:gridCol w="1379919">
                  <a:extLst>
                    <a:ext uri="{9D8B030D-6E8A-4147-A177-3AD203B41FA5}">
                      <a16:colId xmlns:a16="http://schemas.microsoft.com/office/drawing/2014/main" val="2572714899"/>
                    </a:ext>
                  </a:extLst>
                </a:gridCol>
              </a:tblGrid>
              <a:tr h="348511">
                <a:tc>
                  <a:txBody>
                    <a:bodyPr/>
                    <a:lstStyle/>
                    <a:p>
                      <a:pPr>
                        <a:buNone/>
                      </a:pPr>
                      <a:r>
                        <a:rPr lang="en-AU" sz="1400" b="1" dirty="0"/>
                        <a:t>Technology</a:t>
                      </a:r>
                    </a:p>
                  </a:txBody>
                  <a:tcPr marL="31405" marR="31405" marT="15703" marB="15703" anchor="ctr">
                    <a:solidFill>
                      <a:schemeClr val="accent2"/>
                    </a:solidFill>
                  </a:tcPr>
                </a:tc>
                <a:tc>
                  <a:txBody>
                    <a:bodyPr/>
                    <a:lstStyle/>
                    <a:p>
                      <a:pPr>
                        <a:buNone/>
                      </a:pPr>
                      <a:r>
                        <a:rPr lang="en-AU" sz="1400" b="1" dirty="0"/>
                        <a:t>Full Name</a:t>
                      </a:r>
                    </a:p>
                  </a:txBody>
                  <a:tcPr marL="31405" marR="31405" marT="15703" marB="15703" anchor="ctr">
                    <a:solidFill>
                      <a:schemeClr val="accent2"/>
                    </a:solidFill>
                  </a:tcPr>
                </a:tc>
                <a:tc>
                  <a:txBody>
                    <a:bodyPr/>
                    <a:lstStyle/>
                    <a:p>
                      <a:pPr>
                        <a:buNone/>
                      </a:pPr>
                      <a:r>
                        <a:rPr lang="en-AU" sz="1400" b="1" dirty="0"/>
                        <a:t>Platform / Language Support</a:t>
                      </a:r>
                    </a:p>
                  </a:txBody>
                  <a:tcPr marL="31405" marR="31405" marT="15703" marB="15703" anchor="ctr">
                    <a:solidFill>
                      <a:schemeClr val="accent2"/>
                    </a:solidFill>
                  </a:tcPr>
                </a:tc>
                <a:tc>
                  <a:txBody>
                    <a:bodyPr/>
                    <a:lstStyle/>
                    <a:p>
                      <a:pPr>
                        <a:buNone/>
                      </a:pPr>
                      <a:r>
                        <a:rPr lang="en-AU" sz="1400" b="1" dirty="0"/>
                        <a:t>Communication Type</a:t>
                      </a:r>
                    </a:p>
                  </a:txBody>
                  <a:tcPr marL="31405" marR="31405" marT="15703" marB="15703" anchor="ctr">
                    <a:solidFill>
                      <a:schemeClr val="accent2"/>
                    </a:solidFill>
                  </a:tcPr>
                </a:tc>
                <a:tc>
                  <a:txBody>
                    <a:bodyPr/>
                    <a:lstStyle/>
                    <a:p>
                      <a:pPr>
                        <a:buNone/>
                      </a:pPr>
                      <a:r>
                        <a:rPr lang="en-AU" sz="1400" b="1" dirty="0"/>
                        <a:t>Key Features</a:t>
                      </a:r>
                    </a:p>
                  </a:txBody>
                  <a:tcPr marL="31405" marR="31405" marT="15703" marB="15703" anchor="ctr">
                    <a:solidFill>
                      <a:schemeClr val="accent2"/>
                    </a:solidFill>
                  </a:tcPr>
                </a:tc>
                <a:tc>
                  <a:txBody>
                    <a:bodyPr/>
                    <a:lstStyle/>
                    <a:p>
                      <a:pPr>
                        <a:buNone/>
                      </a:pPr>
                      <a:r>
                        <a:rPr lang="en-AU" sz="1400" b="1" dirty="0"/>
                        <a:t>Typical Use</a:t>
                      </a:r>
                    </a:p>
                  </a:txBody>
                  <a:tcPr marL="31405" marR="31405" marT="15703" marB="15703" anchor="ctr">
                    <a:solidFill>
                      <a:schemeClr val="accent2"/>
                    </a:solidFill>
                  </a:tcPr>
                </a:tc>
                <a:extLst>
                  <a:ext uri="{0D108BD9-81ED-4DB2-BD59-A6C34878D82A}">
                    <a16:rowId xmlns:a16="http://schemas.microsoft.com/office/drawing/2014/main" val="3483878536"/>
                  </a:ext>
                </a:extLst>
              </a:tr>
              <a:tr h="1184939">
                <a:tc>
                  <a:txBody>
                    <a:bodyPr/>
                    <a:lstStyle/>
                    <a:p>
                      <a:pPr>
                        <a:buNone/>
                      </a:pPr>
                      <a:r>
                        <a:rPr lang="en-AU" sz="1200" b="1" dirty="0"/>
                        <a:t>CORBA</a:t>
                      </a:r>
                      <a:endParaRPr lang="en-AU" sz="1200" dirty="0"/>
                    </a:p>
                  </a:txBody>
                  <a:tcPr marL="31405" marR="31405" marT="15703" marB="15703" anchor="ctr"/>
                </a:tc>
                <a:tc>
                  <a:txBody>
                    <a:bodyPr/>
                    <a:lstStyle/>
                    <a:p>
                      <a:pPr>
                        <a:buNone/>
                      </a:pPr>
                      <a:r>
                        <a:rPr lang="en-AU" sz="1200" dirty="0"/>
                        <a:t>Common Object Request Broker Architecture</a:t>
                      </a:r>
                    </a:p>
                  </a:txBody>
                  <a:tcPr marL="31405" marR="31405" marT="15703" marB="15703" anchor="ctr"/>
                </a:tc>
                <a:tc>
                  <a:txBody>
                    <a:bodyPr/>
                    <a:lstStyle/>
                    <a:p>
                      <a:pPr>
                        <a:buNone/>
                      </a:pPr>
                      <a:r>
                        <a:rPr lang="en-AU" sz="1200" dirty="0"/>
                        <a:t>Multi-language, multi-platform</a:t>
                      </a:r>
                    </a:p>
                  </a:txBody>
                  <a:tcPr marL="31405" marR="31405" marT="15703" marB="15703" anchor="ctr"/>
                </a:tc>
                <a:tc>
                  <a:txBody>
                    <a:bodyPr/>
                    <a:lstStyle/>
                    <a:p>
                      <a:pPr>
                        <a:buNone/>
                      </a:pPr>
                      <a:r>
                        <a:rPr lang="en-AU" sz="1200"/>
                        <a:t>Object-based</a:t>
                      </a:r>
                    </a:p>
                  </a:txBody>
                  <a:tcPr marL="31405" marR="31405" marT="15703" marB="15703" anchor="ctr"/>
                </a:tc>
                <a:tc>
                  <a:txBody>
                    <a:bodyPr/>
                    <a:lstStyle/>
                    <a:p>
                      <a:pPr>
                        <a:buNone/>
                      </a:pPr>
                      <a:r>
                        <a:rPr lang="en-AU" sz="1200" dirty="0"/>
                        <a:t>Enables interoperability between distributed components written in different languages and running on different platforms</a:t>
                      </a:r>
                    </a:p>
                  </a:txBody>
                  <a:tcPr marL="31405" marR="31405" marT="15703" marB="15703" anchor="ctr"/>
                </a:tc>
                <a:tc>
                  <a:txBody>
                    <a:bodyPr/>
                    <a:lstStyle/>
                    <a:p>
                      <a:pPr>
                        <a:buNone/>
                      </a:pPr>
                      <a:r>
                        <a:rPr lang="en-AU" sz="1200" dirty="0"/>
                        <a:t>Heterogeneous distributed systems</a:t>
                      </a:r>
                    </a:p>
                  </a:txBody>
                  <a:tcPr marL="31405" marR="31405" marT="15703" marB="15703" anchor="ctr"/>
                </a:tc>
                <a:extLst>
                  <a:ext uri="{0D108BD9-81ED-4DB2-BD59-A6C34878D82A}">
                    <a16:rowId xmlns:a16="http://schemas.microsoft.com/office/drawing/2014/main" val="3978850444"/>
                  </a:ext>
                </a:extLst>
              </a:tr>
              <a:tr h="871279">
                <a:tc>
                  <a:txBody>
                    <a:bodyPr/>
                    <a:lstStyle/>
                    <a:p>
                      <a:pPr>
                        <a:buNone/>
                      </a:pPr>
                      <a:r>
                        <a:rPr lang="en-AU" sz="1200" b="1" dirty="0"/>
                        <a:t>DCOM</a:t>
                      </a:r>
                      <a:endParaRPr lang="en-AU" sz="1200" dirty="0"/>
                    </a:p>
                  </a:txBody>
                  <a:tcPr marL="31405" marR="31405" marT="15703" marB="15703" anchor="ctr">
                    <a:solidFill>
                      <a:schemeClr val="accent2">
                        <a:lumMod val="20000"/>
                        <a:lumOff val="80000"/>
                      </a:schemeClr>
                    </a:solidFill>
                  </a:tcPr>
                </a:tc>
                <a:tc>
                  <a:txBody>
                    <a:bodyPr/>
                    <a:lstStyle/>
                    <a:p>
                      <a:pPr>
                        <a:buNone/>
                      </a:pPr>
                      <a:r>
                        <a:rPr lang="en-AU" sz="1200" dirty="0"/>
                        <a:t>Distributed Component Object Model</a:t>
                      </a:r>
                    </a:p>
                  </a:txBody>
                  <a:tcPr marL="31405" marR="31405" marT="15703" marB="15703" anchor="ctr">
                    <a:solidFill>
                      <a:schemeClr val="accent2">
                        <a:lumMod val="20000"/>
                        <a:lumOff val="80000"/>
                      </a:schemeClr>
                    </a:solidFill>
                  </a:tcPr>
                </a:tc>
                <a:tc>
                  <a:txBody>
                    <a:bodyPr/>
                    <a:lstStyle/>
                    <a:p>
                      <a:pPr>
                        <a:buNone/>
                      </a:pPr>
                      <a:r>
                        <a:rPr lang="en-AU" sz="1200" dirty="0"/>
                        <a:t>Windows-based</a:t>
                      </a:r>
                    </a:p>
                  </a:txBody>
                  <a:tcPr marL="31405" marR="31405" marT="15703" marB="15703" anchor="ctr">
                    <a:solidFill>
                      <a:schemeClr val="accent2">
                        <a:lumMod val="20000"/>
                        <a:lumOff val="80000"/>
                      </a:schemeClr>
                    </a:solidFill>
                  </a:tcPr>
                </a:tc>
                <a:tc>
                  <a:txBody>
                    <a:bodyPr/>
                    <a:lstStyle/>
                    <a:p>
                      <a:pPr>
                        <a:buNone/>
                      </a:pPr>
                      <a:r>
                        <a:rPr lang="en-AU" sz="1200" dirty="0"/>
                        <a:t>Component-based</a:t>
                      </a:r>
                    </a:p>
                  </a:txBody>
                  <a:tcPr marL="31405" marR="31405" marT="15703" marB="15703" anchor="ctr">
                    <a:solidFill>
                      <a:schemeClr val="accent2">
                        <a:lumMod val="20000"/>
                        <a:lumOff val="80000"/>
                      </a:schemeClr>
                    </a:solidFill>
                  </a:tcPr>
                </a:tc>
                <a:tc>
                  <a:txBody>
                    <a:bodyPr/>
                    <a:lstStyle/>
                    <a:p>
                      <a:pPr>
                        <a:buNone/>
                      </a:pPr>
                      <a:r>
                        <a:rPr lang="en-AU" sz="1200" dirty="0"/>
                        <a:t>Supports distributed computing on Windows; integrates tightly with Microsoft technologies</a:t>
                      </a:r>
                    </a:p>
                  </a:txBody>
                  <a:tcPr marL="31405" marR="31405" marT="15703" marB="15703" anchor="ctr">
                    <a:solidFill>
                      <a:schemeClr val="accent2">
                        <a:lumMod val="20000"/>
                        <a:lumOff val="80000"/>
                      </a:schemeClr>
                    </a:solidFill>
                  </a:tcPr>
                </a:tc>
                <a:tc>
                  <a:txBody>
                    <a:bodyPr/>
                    <a:lstStyle/>
                    <a:p>
                      <a:pPr>
                        <a:buNone/>
                      </a:pPr>
                      <a:r>
                        <a:rPr lang="en-AU" sz="1200" dirty="0"/>
                        <a:t>Windows enterprise applications</a:t>
                      </a:r>
                    </a:p>
                  </a:txBody>
                  <a:tcPr marL="31405" marR="31405" marT="15703" marB="15703" anchor="ctr">
                    <a:solidFill>
                      <a:schemeClr val="accent2">
                        <a:lumMod val="20000"/>
                        <a:lumOff val="80000"/>
                      </a:schemeClr>
                    </a:solidFill>
                  </a:tcPr>
                </a:tc>
                <a:extLst>
                  <a:ext uri="{0D108BD9-81ED-4DB2-BD59-A6C34878D82A}">
                    <a16:rowId xmlns:a16="http://schemas.microsoft.com/office/drawing/2014/main" val="2065605867"/>
                  </a:ext>
                </a:extLst>
              </a:tr>
              <a:tr h="766725">
                <a:tc>
                  <a:txBody>
                    <a:bodyPr/>
                    <a:lstStyle/>
                    <a:p>
                      <a:pPr>
                        <a:buNone/>
                      </a:pPr>
                      <a:r>
                        <a:rPr lang="en-AU" sz="1200" b="1"/>
                        <a:t>ONC RPC</a:t>
                      </a:r>
                      <a:endParaRPr lang="en-AU" sz="1200"/>
                    </a:p>
                  </a:txBody>
                  <a:tcPr marL="31405" marR="31405" marT="15703" marB="15703" anchor="ctr"/>
                </a:tc>
                <a:tc>
                  <a:txBody>
                    <a:bodyPr/>
                    <a:lstStyle/>
                    <a:p>
                      <a:pPr>
                        <a:buNone/>
                      </a:pPr>
                      <a:r>
                        <a:rPr lang="en-AU" sz="1200"/>
                        <a:t>Open Network Computing Remote Procedure Call</a:t>
                      </a:r>
                    </a:p>
                  </a:txBody>
                  <a:tcPr marL="31405" marR="31405" marT="15703" marB="15703" anchor="ctr"/>
                </a:tc>
                <a:tc>
                  <a:txBody>
                    <a:bodyPr/>
                    <a:lstStyle/>
                    <a:p>
                      <a:pPr>
                        <a:buNone/>
                      </a:pPr>
                      <a:r>
                        <a:rPr lang="en-AU" sz="1200"/>
                        <a:t>Platform-independent (commonly Unix/Linux)</a:t>
                      </a:r>
                    </a:p>
                  </a:txBody>
                  <a:tcPr marL="31405" marR="31405" marT="15703" marB="15703" anchor="ctr"/>
                </a:tc>
                <a:tc>
                  <a:txBody>
                    <a:bodyPr/>
                    <a:lstStyle/>
                    <a:p>
                      <a:pPr>
                        <a:buNone/>
                      </a:pPr>
                      <a:r>
                        <a:rPr lang="en-AU" sz="1200" dirty="0"/>
                        <a:t>Procedure-based</a:t>
                      </a:r>
                    </a:p>
                  </a:txBody>
                  <a:tcPr marL="31405" marR="31405" marT="15703" marB="15703" anchor="ctr"/>
                </a:tc>
                <a:tc>
                  <a:txBody>
                    <a:bodyPr/>
                    <a:lstStyle/>
                    <a:p>
                      <a:pPr>
                        <a:buNone/>
                      </a:pPr>
                      <a:r>
                        <a:rPr lang="en-AU" sz="1200"/>
                        <a:t>Allows clients to execute procedures on remote servers; simple and efficient</a:t>
                      </a:r>
                    </a:p>
                  </a:txBody>
                  <a:tcPr marL="31405" marR="31405" marT="15703" marB="15703" anchor="ctr"/>
                </a:tc>
                <a:tc>
                  <a:txBody>
                    <a:bodyPr/>
                    <a:lstStyle/>
                    <a:p>
                      <a:pPr>
                        <a:buNone/>
                      </a:pPr>
                      <a:r>
                        <a:rPr lang="en-AU" sz="1200"/>
                        <a:t>Client-server distributed systems</a:t>
                      </a:r>
                    </a:p>
                  </a:txBody>
                  <a:tcPr marL="31405" marR="31405" marT="15703" marB="15703" anchor="ctr"/>
                </a:tc>
                <a:extLst>
                  <a:ext uri="{0D108BD9-81ED-4DB2-BD59-A6C34878D82A}">
                    <a16:rowId xmlns:a16="http://schemas.microsoft.com/office/drawing/2014/main" val="2907032888"/>
                  </a:ext>
                </a:extLst>
              </a:tr>
              <a:tr h="662172">
                <a:tc>
                  <a:txBody>
                    <a:bodyPr/>
                    <a:lstStyle/>
                    <a:p>
                      <a:pPr>
                        <a:buNone/>
                      </a:pPr>
                      <a:r>
                        <a:rPr lang="en-AU" sz="1200" b="1" dirty="0"/>
                        <a:t>RMI</a:t>
                      </a:r>
                      <a:endParaRPr lang="en-AU" sz="1200" dirty="0"/>
                    </a:p>
                  </a:txBody>
                  <a:tcPr marL="31405" marR="31405" marT="15703" marB="15703" anchor="ctr">
                    <a:solidFill>
                      <a:schemeClr val="accent2">
                        <a:lumMod val="20000"/>
                        <a:lumOff val="80000"/>
                      </a:schemeClr>
                    </a:solidFill>
                  </a:tcPr>
                </a:tc>
                <a:tc>
                  <a:txBody>
                    <a:bodyPr/>
                    <a:lstStyle/>
                    <a:p>
                      <a:pPr>
                        <a:buNone/>
                      </a:pPr>
                      <a:r>
                        <a:rPr lang="en-AU" sz="1200" dirty="0"/>
                        <a:t>Remote Method Invocation</a:t>
                      </a:r>
                    </a:p>
                  </a:txBody>
                  <a:tcPr marL="31405" marR="31405" marT="15703" marB="15703" anchor="ctr">
                    <a:solidFill>
                      <a:schemeClr val="accent2">
                        <a:lumMod val="20000"/>
                        <a:lumOff val="80000"/>
                      </a:schemeClr>
                    </a:solidFill>
                  </a:tcPr>
                </a:tc>
                <a:tc>
                  <a:txBody>
                    <a:bodyPr/>
                    <a:lstStyle/>
                    <a:p>
                      <a:pPr>
                        <a:buNone/>
                      </a:pPr>
                      <a:r>
                        <a:rPr lang="en-AU" sz="1200" dirty="0"/>
                        <a:t>Java-based (JVM)</a:t>
                      </a:r>
                    </a:p>
                  </a:txBody>
                  <a:tcPr marL="31405" marR="31405" marT="15703" marB="15703" anchor="ctr">
                    <a:solidFill>
                      <a:schemeClr val="accent2">
                        <a:lumMod val="20000"/>
                        <a:lumOff val="80000"/>
                      </a:schemeClr>
                    </a:solidFill>
                  </a:tcPr>
                </a:tc>
                <a:tc>
                  <a:txBody>
                    <a:bodyPr/>
                    <a:lstStyle/>
                    <a:p>
                      <a:pPr>
                        <a:buNone/>
                      </a:pPr>
                      <a:r>
                        <a:rPr lang="en-AU" sz="1200" dirty="0"/>
                        <a:t>Object-oriented</a:t>
                      </a:r>
                    </a:p>
                  </a:txBody>
                  <a:tcPr marL="31405" marR="31405" marT="15703" marB="15703" anchor="ctr">
                    <a:solidFill>
                      <a:schemeClr val="accent2">
                        <a:lumMod val="20000"/>
                        <a:lumOff val="80000"/>
                      </a:schemeClr>
                    </a:solidFill>
                  </a:tcPr>
                </a:tc>
                <a:tc>
                  <a:txBody>
                    <a:bodyPr/>
                    <a:lstStyle/>
                    <a:p>
                      <a:pPr>
                        <a:buNone/>
                      </a:pPr>
                      <a:r>
                        <a:rPr lang="en-AU" sz="1200" dirty="0"/>
                        <a:t>Allows Java objects in one JVM to invoke methods of objects in another JVM</a:t>
                      </a:r>
                    </a:p>
                  </a:txBody>
                  <a:tcPr marL="31405" marR="31405" marT="15703" marB="15703" anchor="ctr">
                    <a:solidFill>
                      <a:schemeClr val="accent2">
                        <a:lumMod val="20000"/>
                        <a:lumOff val="80000"/>
                      </a:schemeClr>
                    </a:solidFill>
                  </a:tcPr>
                </a:tc>
                <a:tc>
                  <a:txBody>
                    <a:bodyPr/>
                    <a:lstStyle/>
                    <a:p>
                      <a:pPr>
                        <a:buNone/>
                      </a:pPr>
                      <a:r>
                        <a:rPr lang="en-AU" sz="1200" dirty="0"/>
                        <a:t>Java distributed applications</a:t>
                      </a:r>
                    </a:p>
                  </a:txBody>
                  <a:tcPr marL="31405" marR="31405" marT="15703" marB="15703" anchor="ctr">
                    <a:solidFill>
                      <a:schemeClr val="accent2">
                        <a:lumMod val="20000"/>
                        <a:lumOff val="80000"/>
                      </a:schemeClr>
                    </a:solidFill>
                  </a:tcPr>
                </a:tc>
                <a:extLst>
                  <a:ext uri="{0D108BD9-81ED-4DB2-BD59-A6C34878D82A}">
                    <a16:rowId xmlns:a16="http://schemas.microsoft.com/office/drawing/2014/main" val="2500458141"/>
                  </a:ext>
                </a:extLst>
              </a:tr>
              <a:tr h="662172">
                <a:tc>
                  <a:txBody>
                    <a:bodyPr/>
                    <a:lstStyle/>
                    <a:p>
                      <a:pPr>
                        <a:buNone/>
                      </a:pPr>
                      <a:r>
                        <a:rPr lang="en-AU" sz="1200" b="1"/>
                        <a:t>SOAP</a:t>
                      </a:r>
                      <a:endParaRPr lang="en-AU" sz="1200"/>
                    </a:p>
                  </a:txBody>
                  <a:tcPr marL="31405" marR="31405" marT="15703" marB="15703" anchor="ctr"/>
                </a:tc>
                <a:tc>
                  <a:txBody>
                    <a:bodyPr/>
                    <a:lstStyle/>
                    <a:p>
                      <a:pPr>
                        <a:buNone/>
                      </a:pPr>
                      <a:r>
                        <a:rPr lang="en-AU" sz="1200"/>
                        <a:t>Simple Object Access Protocol</a:t>
                      </a:r>
                    </a:p>
                  </a:txBody>
                  <a:tcPr marL="31405" marR="31405" marT="15703" marB="15703" anchor="ctr"/>
                </a:tc>
                <a:tc>
                  <a:txBody>
                    <a:bodyPr/>
                    <a:lstStyle/>
                    <a:p>
                      <a:pPr>
                        <a:buNone/>
                      </a:pPr>
                      <a:r>
                        <a:rPr lang="en-AU" sz="1200"/>
                        <a:t>Platform and language independent</a:t>
                      </a:r>
                    </a:p>
                  </a:txBody>
                  <a:tcPr marL="31405" marR="31405" marT="15703" marB="15703" anchor="ctr"/>
                </a:tc>
                <a:tc>
                  <a:txBody>
                    <a:bodyPr/>
                    <a:lstStyle/>
                    <a:p>
                      <a:pPr>
                        <a:buNone/>
                      </a:pPr>
                      <a:r>
                        <a:rPr lang="en-AU" sz="1200"/>
                        <a:t>Message-based (XML)</a:t>
                      </a:r>
                    </a:p>
                  </a:txBody>
                  <a:tcPr marL="31405" marR="31405" marT="15703" marB="15703" anchor="ctr"/>
                </a:tc>
                <a:tc>
                  <a:txBody>
                    <a:bodyPr/>
                    <a:lstStyle/>
                    <a:p>
                      <a:pPr>
                        <a:buNone/>
                      </a:pPr>
                      <a:r>
                        <a:rPr lang="en-AU" sz="1200" dirty="0"/>
                        <a:t>Uses XML over HTTP; supports interoperability in web services</a:t>
                      </a:r>
                    </a:p>
                  </a:txBody>
                  <a:tcPr marL="31405" marR="31405" marT="15703" marB="15703" anchor="ctr"/>
                </a:tc>
                <a:tc>
                  <a:txBody>
                    <a:bodyPr/>
                    <a:lstStyle/>
                    <a:p>
                      <a:pPr>
                        <a:buNone/>
                      </a:pPr>
                      <a:r>
                        <a:rPr lang="en-AU" sz="1200" dirty="0"/>
                        <a:t>Web services and service-oriented architectures</a:t>
                      </a:r>
                    </a:p>
                  </a:txBody>
                  <a:tcPr marL="31405" marR="31405" marT="15703" marB="15703" anchor="ctr"/>
                </a:tc>
                <a:extLst>
                  <a:ext uri="{0D108BD9-81ED-4DB2-BD59-A6C34878D82A}">
                    <a16:rowId xmlns:a16="http://schemas.microsoft.com/office/drawing/2014/main" val="432743220"/>
                  </a:ext>
                </a:extLst>
              </a:tr>
            </a:tbl>
          </a:graphicData>
        </a:graphic>
      </p:graphicFrame>
    </p:spTree>
    <p:extLst>
      <p:ext uri="{BB962C8B-B14F-4D97-AF65-F5344CB8AC3E}">
        <p14:creationId xmlns:p14="http://schemas.microsoft.com/office/powerpoint/2010/main" val="15065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280410">
              <a:lnSpc>
                <a:spcPct val="100000"/>
              </a:lnSpc>
              <a:spcBef>
                <a:spcPts val="105"/>
              </a:spcBef>
            </a:pPr>
            <a:r>
              <a:rPr spc="-10" dirty="0"/>
              <a:t>Cont.</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15</a:t>
            </a:fld>
            <a:endParaRPr spc="-25" dirty="0"/>
          </a:p>
        </p:txBody>
      </p:sp>
      <p:sp>
        <p:nvSpPr>
          <p:cNvPr id="3" name="object 3"/>
          <p:cNvSpPr txBox="1"/>
          <p:nvPr/>
        </p:nvSpPr>
        <p:spPr>
          <a:xfrm>
            <a:off x="993139" y="1952370"/>
            <a:ext cx="10198100" cy="3660775"/>
          </a:xfrm>
          <a:prstGeom prst="rect">
            <a:avLst/>
          </a:prstGeom>
        </p:spPr>
        <p:txBody>
          <a:bodyPr vert="horz" wrap="square" lIns="0" tIns="67945" rIns="0" bIns="0" rtlCol="0">
            <a:spAutoFit/>
          </a:bodyPr>
          <a:lstStyle/>
          <a:p>
            <a:pPr marL="355600" marR="69215" indent="-343535">
              <a:lnSpc>
                <a:spcPts val="3460"/>
              </a:lnSpc>
              <a:spcBef>
                <a:spcPts val="535"/>
              </a:spcBef>
              <a:buChar char="•"/>
              <a:tabLst>
                <a:tab pos="355600" algn="l"/>
              </a:tabLst>
            </a:pPr>
            <a:r>
              <a:rPr sz="3200" dirty="0">
                <a:latin typeface="Times New Roman"/>
                <a:cs typeface="Times New Roman"/>
              </a:rPr>
              <a:t>All</a:t>
            </a:r>
            <a:r>
              <a:rPr sz="3200" spc="-3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previous</a:t>
            </a:r>
            <a:r>
              <a:rPr sz="3200" spc="-45" dirty="0">
                <a:latin typeface="Times New Roman"/>
                <a:cs typeface="Times New Roman"/>
              </a:rPr>
              <a:t> </a:t>
            </a:r>
            <a:r>
              <a:rPr sz="3200" dirty="0">
                <a:latin typeface="Times New Roman"/>
                <a:cs typeface="Times New Roman"/>
              </a:rPr>
              <a:t>examples</a:t>
            </a:r>
            <a:r>
              <a:rPr sz="3200" spc="-50" dirty="0">
                <a:latin typeface="Times New Roman"/>
                <a:cs typeface="Times New Roman"/>
              </a:rPr>
              <a:t> </a:t>
            </a:r>
            <a:r>
              <a:rPr sz="3200" dirty="0">
                <a:latin typeface="Times New Roman"/>
                <a:cs typeface="Times New Roman"/>
              </a:rPr>
              <a:t>support</a:t>
            </a:r>
            <a:r>
              <a:rPr sz="3200" spc="-50" dirty="0">
                <a:latin typeface="Times New Roman"/>
                <a:cs typeface="Times New Roman"/>
              </a:rPr>
              <a:t> </a:t>
            </a:r>
            <a:r>
              <a:rPr sz="3200" dirty="0">
                <a:latin typeface="Times New Roman"/>
                <a:cs typeface="Times New Roman"/>
              </a:rPr>
              <a:t>communication</a:t>
            </a:r>
            <a:r>
              <a:rPr sz="3200" spc="-55" dirty="0">
                <a:latin typeface="Times New Roman"/>
                <a:cs typeface="Times New Roman"/>
              </a:rPr>
              <a:t> </a:t>
            </a:r>
            <a:r>
              <a:rPr sz="3200" spc="-10" dirty="0">
                <a:latin typeface="Times New Roman"/>
                <a:cs typeface="Times New Roman"/>
              </a:rPr>
              <a:t>across </a:t>
            </a:r>
            <a:r>
              <a:rPr sz="3200" dirty="0">
                <a:latin typeface="Times New Roman"/>
                <a:cs typeface="Times New Roman"/>
              </a:rPr>
              <a:t>a</a:t>
            </a:r>
            <a:r>
              <a:rPr sz="3200" spc="-15" dirty="0">
                <a:latin typeface="Times New Roman"/>
                <a:cs typeface="Times New Roman"/>
              </a:rPr>
              <a:t> </a:t>
            </a:r>
            <a:r>
              <a:rPr sz="3200" spc="-10" dirty="0">
                <a:latin typeface="Times New Roman"/>
                <a:cs typeface="Times New Roman"/>
              </a:rPr>
              <a:t>network:</a:t>
            </a:r>
            <a:endParaRPr sz="3200" dirty="0">
              <a:latin typeface="Times New Roman"/>
              <a:cs typeface="Times New Roman"/>
            </a:endParaRPr>
          </a:p>
          <a:p>
            <a:pPr marL="355600" marR="5080" indent="-343535">
              <a:lnSpc>
                <a:spcPct val="90000"/>
              </a:lnSpc>
              <a:spcBef>
                <a:spcPts val="710"/>
              </a:spcBef>
              <a:buChar char="•"/>
              <a:tabLst>
                <a:tab pos="355600" algn="l"/>
              </a:tabLst>
            </a:pPr>
            <a:r>
              <a:rPr sz="3200" dirty="0">
                <a:latin typeface="Times New Roman"/>
                <a:cs typeface="Times New Roman"/>
              </a:rPr>
              <a:t>They</a:t>
            </a:r>
            <a:r>
              <a:rPr sz="3200" spc="-15" dirty="0">
                <a:latin typeface="Times New Roman"/>
                <a:cs typeface="Times New Roman"/>
              </a:rPr>
              <a:t> </a:t>
            </a:r>
            <a:r>
              <a:rPr sz="3200" dirty="0">
                <a:latin typeface="Times New Roman"/>
                <a:cs typeface="Times New Roman"/>
              </a:rPr>
              <a:t>provide</a:t>
            </a:r>
            <a:r>
              <a:rPr sz="3200" spc="-30" dirty="0">
                <a:latin typeface="Times New Roman"/>
                <a:cs typeface="Times New Roman"/>
              </a:rPr>
              <a:t> </a:t>
            </a:r>
            <a:r>
              <a:rPr sz="3200" dirty="0">
                <a:latin typeface="Times New Roman"/>
                <a:cs typeface="Times New Roman"/>
              </a:rPr>
              <a:t>protocols</a:t>
            </a:r>
            <a:r>
              <a:rPr sz="3200" spc="-30" dirty="0">
                <a:latin typeface="Times New Roman"/>
                <a:cs typeface="Times New Roman"/>
              </a:rPr>
              <a:t> </a:t>
            </a:r>
            <a:r>
              <a:rPr sz="3200" dirty="0">
                <a:latin typeface="Times New Roman"/>
                <a:cs typeface="Times New Roman"/>
              </a:rPr>
              <a:t>that allow</a:t>
            </a:r>
            <a:r>
              <a:rPr sz="3200" spc="-10" dirty="0">
                <a:latin typeface="Times New Roman"/>
                <a:cs typeface="Times New Roman"/>
              </a:rPr>
              <a:t> </a:t>
            </a:r>
            <a:r>
              <a:rPr sz="3200" dirty="0">
                <a:latin typeface="Times New Roman"/>
                <a:cs typeface="Times New Roman"/>
              </a:rPr>
              <a:t>a program</a:t>
            </a:r>
            <a:r>
              <a:rPr sz="3200" spc="-45" dirty="0">
                <a:latin typeface="Times New Roman"/>
                <a:cs typeface="Times New Roman"/>
              </a:rPr>
              <a:t> </a:t>
            </a:r>
            <a:r>
              <a:rPr sz="3200" dirty="0">
                <a:latin typeface="Times New Roman"/>
                <a:cs typeface="Times New Roman"/>
              </a:rPr>
              <a:t>running</a:t>
            </a:r>
            <a:r>
              <a:rPr sz="3200" spc="-35" dirty="0">
                <a:latin typeface="Times New Roman"/>
                <a:cs typeface="Times New Roman"/>
              </a:rPr>
              <a:t> </a:t>
            </a:r>
            <a:r>
              <a:rPr sz="3200" dirty="0">
                <a:latin typeface="Times New Roman"/>
                <a:cs typeface="Times New Roman"/>
              </a:rPr>
              <a:t>on</a:t>
            </a:r>
            <a:r>
              <a:rPr sz="3200" spc="15" dirty="0">
                <a:latin typeface="Times New Roman"/>
                <a:cs typeface="Times New Roman"/>
              </a:rPr>
              <a:t> </a:t>
            </a:r>
            <a:r>
              <a:rPr sz="3200" spc="-25" dirty="0">
                <a:latin typeface="Times New Roman"/>
                <a:cs typeface="Times New Roman"/>
              </a:rPr>
              <a:t>one </a:t>
            </a:r>
            <a:r>
              <a:rPr sz="3200" dirty="0">
                <a:latin typeface="Times New Roman"/>
                <a:cs typeface="Times New Roman"/>
              </a:rPr>
              <a:t>kind</a:t>
            </a:r>
            <a:r>
              <a:rPr sz="3200" spc="-2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computer,</a:t>
            </a:r>
            <a:r>
              <a:rPr sz="3200" spc="-35" dirty="0">
                <a:latin typeface="Times New Roman"/>
                <a:cs typeface="Times New Roman"/>
              </a:rPr>
              <a:t> </a:t>
            </a:r>
            <a:r>
              <a:rPr sz="3200" dirty="0">
                <a:latin typeface="Times New Roman"/>
                <a:cs typeface="Times New Roman"/>
              </a:rPr>
              <a:t>using</a:t>
            </a:r>
            <a:r>
              <a:rPr sz="3200" spc="-15" dirty="0">
                <a:latin typeface="Times New Roman"/>
                <a:cs typeface="Times New Roman"/>
              </a:rPr>
              <a:t> </a:t>
            </a:r>
            <a:r>
              <a:rPr sz="3200" dirty="0">
                <a:latin typeface="Times New Roman"/>
                <a:cs typeface="Times New Roman"/>
              </a:rPr>
              <a:t>one</a:t>
            </a:r>
            <a:r>
              <a:rPr sz="3200" spc="-15" dirty="0">
                <a:latin typeface="Times New Roman"/>
                <a:cs typeface="Times New Roman"/>
              </a:rPr>
              <a:t> </a:t>
            </a:r>
            <a:r>
              <a:rPr sz="3200" dirty="0">
                <a:latin typeface="Times New Roman"/>
                <a:cs typeface="Times New Roman"/>
              </a:rPr>
              <a:t>kind</a:t>
            </a:r>
            <a:r>
              <a:rPr sz="3200" spc="-25" dirty="0">
                <a:latin typeface="Times New Roman"/>
                <a:cs typeface="Times New Roman"/>
              </a:rPr>
              <a:t> </a:t>
            </a:r>
            <a:r>
              <a:rPr sz="3200" dirty="0">
                <a:latin typeface="Times New Roman"/>
                <a:cs typeface="Times New Roman"/>
              </a:rPr>
              <a:t>of operating</a:t>
            </a:r>
            <a:r>
              <a:rPr sz="3200" spc="-40" dirty="0">
                <a:latin typeface="Times New Roman"/>
                <a:cs typeface="Times New Roman"/>
              </a:rPr>
              <a:t> </a:t>
            </a:r>
            <a:r>
              <a:rPr sz="3200" dirty="0">
                <a:latin typeface="Times New Roman"/>
                <a:cs typeface="Times New Roman"/>
              </a:rPr>
              <a:t>system,</a:t>
            </a:r>
            <a:r>
              <a:rPr sz="3200" spc="-15" dirty="0">
                <a:latin typeface="Times New Roman"/>
                <a:cs typeface="Times New Roman"/>
              </a:rPr>
              <a:t> </a:t>
            </a:r>
            <a:r>
              <a:rPr sz="3200" spc="-25" dirty="0">
                <a:latin typeface="Times New Roman"/>
                <a:cs typeface="Times New Roman"/>
              </a:rPr>
              <a:t>to </a:t>
            </a:r>
            <a:r>
              <a:rPr sz="3200" dirty="0">
                <a:latin typeface="Times New Roman"/>
                <a:cs typeface="Times New Roman"/>
              </a:rPr>
              <a:t>call</a:t>
            </a:r>
            <a:r>
              <a:rPr sz="3200" spc="-25" dirty="0">
                <a:latin typeface="Times New Roman"/>
                <a:cs typeface="Times New Roman"/>
              </a:rPr>
              <a:t> </a:t>
            </a:r>
            <a:r>
              <a:rPr sz="3200" dirty="0">
                <a:latin typeface="Times New Roman"/>
                <a:cs typeface="Times New Roman"/>
              </a:rPr>
              <a:t>a</a:t>
            </a:r>
            <a:r>
              <a:rPr sz="3200" spc="-10" dirty="0">
                <a:latin typeface="Times New Roman"/>
                <a:cs typeface="Times New Roman"/>
              </a:rPr>
              <a:t> </a:t>
            </a:r>
            <a:r>
              <a:rPr sz="3200" dirty="0">
                <a:latin typeface="Times New Roman"/>
                <a:cs typeface="Times New Roman"/>
              </a:rPr>
              <a:t>program</a:t>
            </a:r>
            <a:r>
              <a:rPr sz="3200" spc="-45" dirty="0">
                <a:latin typeface="Times New Roman"/>
                <a:cs typeface="Times New Roman"/>
              </a:rPr>
              <a:t> </a:t>
            </a:r>
            <a:r>
              <a:rPr sz="3200" dirty="0">
                <a:latin typeface="Times New Roman"/>
                <a:cs typeface="Times New Roman"/>
              </a:rPr>
              <a:t>running</a:t>
            </a:r>
            <a:r>
              <a:rPr sz="3200" spc="-35" dirty="0">
                <a:latin typeface="Times New Roman"/>
                <a:cs typeface="Times New Roman"/>
              </a:rPr>
              <a:t> </a:t>
            </a:r>
            <a:r>
              <a:rPr sz="3200" dirty="0">
                <a:latin typeface="Times New Roman"/>
                <a:cs typeface="Times New Roman"/>
              </a:rPr>
              <a:t>on</a:t>
            </a:r>
            <a:r>
              <a:rPr sz="3200" spc="-25" dirty="0">
                <a:latin typeface="Times New Roman"/>
                <a:cs typeface="Times New Roman"/>
              </a:rPr>
              <a:t> </a:t>
            </a:r>
            <a:r>
              <a:rPr sz="3200" dirty="0">
                <a:latin typeface="Times New Roman"/>
                <a:cs typeface="Times New Roman"/>
              </a:rPr>
              <a:t>another</a:t>
            </a:r>
            <a:r>
              <a:rPr sz="3200" spc="-40" dirty="0">
                <a:latin typeface="Times New Roman"/>
                <a:cs typeface="Times New Roman"/>
              </a:rPr>
              <a:t> </a:t>
            </a:r>
            <a:r>
              <a:rPr sz="3200" dirty="0">
                <a:latin typeface="Times New Roman"/>
                <a:cs typeface="Times New Roman"/>
              </a:rPr>
              <a:t>computer</a:t>
            </a:r>
            <a:r>
              <a:rPr sz="3200" spc="-55" dirty="0">
                <a:latin typeface="Times New Roman"/>
                <a:cs typeface="Times New Roman"/>
              </a:rPr>
              <a:t> </a:t>
            </a:r>
            <a:r>
              <a:rPr sz="3200" dirty="0">
                <a:latin typeface="Times New Roman"/>
                <a:cs typeface="Times New Roman"/>
              </a:rPr>
              <a:t>with</a:t>
            </a:r>
            <a:r>
              <a:rPr sz="3200" spc="-5" dirty="0">
                <a:latin typeface="Times New Roman"/>
                <a:cs typeface="Times New Roman"/>
              </a:rPr>
              <a:t> </a:t>
            </a:r>
            <a:r>
              <a:rPr sz="3200" dirty="0">
                <a:latin typeface="Times New Roman"/>
                <a:cs typeface="Times New Roman"/>
              </a:rPr>
              <a:t>a</a:t>
            </a:r>
            <a:r>
              <a:rPr sz="3200" spc="-10" dirty="0">
                <a:latin typeface="Times New Roman"/>
                <a:cs typeface="Times New Roman"/>
              </a:rPr>
              <a:t> different </a:t>
            </a:r>
            <a:r>
              <a:rPr sz="3200" dirty="0">
                <a:latin typeface="Times New Roman"/>
                <a:cs typeface="Times New Roman"/>
              </a:rPr>
              <a:t>operating</a:t>
            </a:r>
            <a:r>
              <a:rPr sz="3200" spc="-70" dirty="0">
                <a:latin typeface="Times New Roman"/>
                <a:cs typeface="Times New Roman"/>
              </a:rPr>
              <a:t> </a:t>
            </a:r>
            <a:r>
              <a:rPr sz="3200" spc="-10" dirty="0">
                <a:latin typeface="Times New Roman"/>
                <a:cs typeface="Times New Roman"/>
              </a:rPr>
              <a:t>system</a:t>
            </a:r>
            <a:endParaRPr sz="3200" dirty="0">
              <a:latin typeface="Times New Roman"/>
              <a:cs typeface="Times New Roman"/>
            </a:endParaRPr>
          </a:p>
          <a:p>
            <a:pPr marL="469900">
              <a:lnSpc>
                <a:spcPts val="3195"/>
              </a:lnSpc>
              <a:spcBef>
                <a:spcPts val="340"/>
              </a:spcBef>
            </a:pPr>
            <a:r>
              <a:rPr sz="2800" dirty="0">
                <a:latin typeface="Times New Roman"/>
                <a:cs typeface="Times New Roman"/>
              </a:rPr>
              <a:t>–</a:t>
            </a:r>
            <a:r>
              <a:rPr sz="2800" spc="120"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dirty="0">
                <a:latin typeface="Times New Roman"/>
                <a:cs typeface="Times New Roman"/>
              </a:rPr>
              <a:t>communicating</a:t>
            </a:r>
            <a:r>
              <a:rPr sz="2800" spc="-30" dirty="0">
                <a:latin typeface="Times New Roman"/>
                <a:cs typeface="Times New Roman"/>
              </a:rPr>
              <a:t> </a:t>
            </a:r>
            <a:r>
              <a:rPr sz="2800" dirty="0">
                <a:latin typeface="Times New Roman"/>
                <a:cs typeface="Times New Roman"/>
              </a:rPr>
              <a:t>programs</a:t>
            </a:r>
            <a:r>
              <a:rPr sz="2800" spc="-20" dirty="0">
                <a:latin typeface="Times New Roman"/>
                <a:cs typeface="Times New Roman"/>
              </a:rPr>
              <a:t> </a:t>
            </a:r>
            <a:r>
              <a:rPr sz="2800" dirty="0">
                <a:latin typeface="Times New Roman"/>
                <a:cs typeface="Times New Roman"/>
              </a:rPr>
              <a:t>must</a:t>
            </a:r>
            <a:r>
              <a:rPr sz="2800" spc="-25" dirty="0">
                <a:latin typeface="Times New Roman"/>
                <a:cs typeface="Times New Roman"/>
              </a:rPr>
              <a:t> </a:t>
            </a:r>
            <a:r>
              <a:rPr sz="2800" dirty="0">
                <a:latin typeface="Times New Roman"/>
                <a:cs typeface="Times New Roman"/>
              </a:rPr>
              <a:t>be</a:t>
            </a:r>
            <a:r>
              <a:rPr sz="2800" spc="-35" dirty="0">
                <a:latin typeface="Times New Roman"/>
                <a:cs typeface="Times New Roman"/>
              </a:rPr>
              <a:t> </a:t>
            </a:r>
            <a:r>
              <a:rPr sz="2800" dirty="0">
                <a:latin typeface="Times New Roman"/>
                <a:cs typeface="Times New Roman"/>
              </a:rPr>
              <a:t>running</a:t>
            </a:r>
            <a:r>
              <a:rPr sz="2800" spc="-40" dirty="0">
                <a:latin typeface="Times New Roman"/>
                <a:cs typeface="Times New Roman"/>
              </a:rPr>
              <a:t> </a:t>
            </a:r>
            <a:r>
              <a:rPr sz="2800" dirty="0">
                <a:latin typeface="Times New Roman"/>
                <a:cs typeface="Times New Roman"/>
              </a:rPr>
              <a:t>the </a:t>
            </a:r>
            <a:r>
              <a:rPr sz="2800" i="1" spc="-20" dirty="0">
                <a:latin typeface="Times New Roman"/>
                <a:cs typeface="Times New Roman"/>
              </a:rPr>
              <a:t>same</a:t>
            </a:r>
            <a:endParaRPr sz="2800" dirty="0">
              <a:latin typeface="Times New Roman"/>
              <a:cs typeface="Times New Roman"/>
            </a:endParaRPr>
          </a:p>
          <a:p>
            <a:pPr marL="756285">
              <a:lnSpc>
                <a:spcPts val="3195"/>
              </a:lnSpc>
            </a:pPr>
            <a:r>
              <a:rPr sz="2800" spc="-10" dirty="0">
                <a:latin typeface="Times New Roman"/>
                <a:cs typeface="Times New Roman"/>
              </a:rPr>
              <a:t>middleware.</a:t>
            </a:r>
            <a:endParaRPr sz="28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8518" y="304800"/>
            <a:ext cx="8741283" cy="751488"/>
          </a:xfrm>
          <a:prstGeom prst="rect">
            <a:avLst/>
          </a:prstGeom>
        </p:spPr>
        <p:txBody>
          <a:bodyPr vert="horz" wrap="square" lIns="0" tIns="12700" rIns="0" bIns="0" rtlCol="0">
            <a:spAutoFit/>
          </a:bodyPr>
          <a:lstStyle/>
          <a:p>
            <a:pPr marL="12700">
              <a:lnSpc>
                <a:spcPct val="100000"/>
              </a:lnSpc>
              <a:spcBef>
                <a:spcPts val="100"/>
              </a:spcBef>
            </a:pPr>
            <a:r>
              <a:rPr dirty="0"/>
              <a:t>Distributed</a:t>
            </a:r>
            <a:r>
              <a:rPr spc="-15" dirty="0"/>
              <a:t> </a:t>
            </a:r>
            <a:r>
              <a:rPr dirty="0"/>
              <a:t>System</a:t>
            </a:r>
            <a:r>
              <a:rPr spc="15" dirty="0"/>
              <a:t> </a:t>
            </a:r>
            <a:r>
              <a:rPr spc="-10" dirty="0"/>
              <a:t>Goals</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16</a:t>
            </a:fld>
            <a:endParaRPr spc="-25" dirty="0"/>
          </a:p>
        </p:txBody>
      </p:sp>
      <p:sp>
        <p:nvSpPr>
          <p:cNvPr id="3" name="object 3"/>
          <p:cNvSpPr txBox="1"/>
          <p:nvPr/>
        </p:nvSpPr>
        <p:spPr>
          <a:xfrm>
            <a:off x="993139" y="1334770"/>
            <a:ext cx="10003790" cy="4196715"/>
          </a:xfrm>
          <a:prstGeom prst="rect">
            <a:avLst/>
          </a:prstGeom>
        </p:spPr>
        <p:txBody>
          <a:bodyPr vert="horz" wrap="square" lIns="0" tIns="13335" rIns="0" bIns="0" rtlCol="0">
            <a:spAutoFit/>
          </a:bodyPr>
          <a:lstStyle/>
          <a:p>
            <a:pPr marL="355600" indent="-342900">
              <a:lnSpc>
                <a:spcPct val="100000"/>
              </a:lnSpc>
              <a:spcBef>
                <a:spcPts val="105"/>
              </a:spcBef>
              <a:buFont typeface="Times New Roman"/>
              <a:buChar char="•"/>
              <a:tabLst>
                <a:tab pos="355600" algn="l"/>
              </a:tabLst>
            </a:pPr>
            <a:r>
              <a:rPr sz="2000" b="1" dirty="0">
                <a:latin typeface="Times New Roman"/>
                <a:cs typeface="Times New Roman"/>
              </a:rPr>
              <a:t>Scalability:</a:t>
            </a:r>
            <a:r>
              <a:rPr sz="2000" b="1" spc="-50" dirty="0">
                <a:latin typeface="Times New Roman"/>
                <a:cs typeface="Times New Roman"/>
              </a:rPr>
              <a:t> </a:t>
            </a:r>
            <a:r>
              <a:rPr sz="2000" dirty="0">
                <a:latin typeface="Times New Roman"/>
                <a:cs typeface="Times New Roman"/>
              </a:rPr>
              <a:t>Distributed</a:t>
            </a:r>
            <a:r>
              <a:rPr sz="2000" spc="-45" dirty="0">
                <a:latin typeface="Times New Roman"/>
                <a:cs typeface="Times New Roman"/>
              </a:rPr>
              <a:t> </a:t>
            </a:r>
            <a:r>
              <a:rPr sz="2000" dirty="0">
                <a:latin typeface="Times New Roman"/>
                <a:cs typeface="Times New Roman"/>
              </a:rPr>
              <a:t>systems</a:t>
            </a:r>
            <a:r>
              <a:rPr sz="2000" spc="-10" dirty="0">
                <a:latin typeface="Times New Roman"/>
                <a:cs typeface="Times New Roman"/>
              </a:rPr>
              <a:t> </a:t>
            </a:r>
            <a:r>
              <a:rPr sz="2000" dirty="0">
                <a:latin typeface="Times New Roman"/>
                <a:cs typeface="Times New Roman"/>
              </a:rPr>
              <a:t>should</a:t>
            </a:r>
            <a:r>
              <a:rPr sz="2000" spc="-40" dirty="0">
                <a:latin typeface="Times New Roman"/>
                <a:cs typeface="Times New Roman"/>
              </a:rPr>
              <a:t> </a:t>
            </a:r>
            <a:r>
              <a:rPr sz="2000" dirty="0">
                <a:latin typeface="Times New Roman"/>
                <a:cs typeface="Times New Roman"/>
              </a:rPr>
              <a:t>be</a:t>
            </a:r>
            <a:r>
              <a:rPr sz="2000" spc="-25" dirty="0">
                <a:latin typeface="Times New Roman"/>
                <a:cs typeface="Times New Roman"/>
              </a:rPr>
              <a:t> </a:t>
            </a:r>
            <a:r>
              <a:rPr sz="2000" dirty="0">
                <a:latin typeface="Times New Roman"/>
                <a:cs typeface="Times New Roman"/>
              </a:rPr>
              <a:t>able</a:t>
            </a:r>
            <a:r>
              <a:rPr sz="2000" spc="-2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scale</a:t>
            </a:r>
            <a:r>
              <a:rPr sz="2000" spc="-15" dirty="0">
                <a:latin typeface="Times New Roman"/>
                <a:cs typeface="Times New Roman"/>
              </a:rPr>
              <a:t> </a:t>
            </a:r>
            <a:r>
              <a:rPr sz="2000" dirty="0">
                <a:latin typeface="Times New Roman"/>
                <a:cs typeface="Times New Roman"/>
              </a:rPr>
              <a:t>horizontally</a:t>
            </a:r>
            <a:r>
              <a:rPr sz="2000" spc="-55" dirty="0">
                <a:latin typeface="Times New Roman"/>
                <a:cs typeface="Times New Roman"/>
              </a:rPr>
              <a:t> </a:t>
            </a:r>
            <a:r>
              <a:rPr sz="2000" dirty="0">
                <a:latin typeface="Times New Roman"/>
                <a:cs typeface="Times New Roman"/>
              </a:rPr>
              <a:t>or</a:t>
            </a:r>
            <a:r>
              <a:rPr sz="2000" spc="-20" dirty="0">
                <a:latin typeface="Times New Roman"/>
                <a:cs typeface="Times New Roman"/>
              </a:rPr>
              <a:t> </a:t>
            </a:r>
            <a:r>
              <a:rPr sz="2000" spc="-10" dirty="0">
                <a:latin typeface="Times New Roman"/>
                <a:cs typeface="Times New Roman"/>
              </a:rPr>
              <a:t>Vertically</a:t>
            </a:r>
            <a:endParaRPr sz="2000" dirty="0">
              <a:latin typeface="Times New Roman"/>
              <a:cs typeface="Times New Roman"/>
            </a:endParaRPr>
          </a:p>
          <a:p>
            <a:pPr marL="756285" lvl="1" indent="-286385">
              <a:lnSpc>
                <a:spcPts val="1945"/>
              </a:lnSpc>
              <a:spcBef>
                <a:spcPts val="5"/>
              </a:spcBef>
              <a:buChar char="–"/>
              <a:tabLst>
                <a:tab pos="756285" algn="l"/>
              </a:tabLst>
            </a:pPr>
            <a:r>
              <a:rPr sz="1800" dirty="0">
                <a:latin typeface="Times New Roman"/>
                <a:cs typeface="Times New Roman"/>
              </a:rPr>
              <a:t>Horizontally</a:t>
            </a:r>
            <a:r>
              <a:rPr sz="1800" spc="-50" dirty="0">
                <a:latin typeface="Times New Roman"/>
                <a:cs typeface="Times New Roman"/>
              </a:rPr>
              <a:t> </a:t>
            </a:r>
            <a:r>
              <a:rPr sz="1800" dirty="0">
                <a:latin typeface="Times New Roman"/>
                <a:cs typeface="Times New Roman"/>
              </a:rPr>
              <a:t>by</a:t>
            </a:r>
            <a:r>
              <a:rPr sz="1800" spc="-40" dirty="0">
                <a:latin typeface="Times New Roman"/>
                <a:cs typeface="Times New Roman"/>
              </a:rPr>
              <a:t> </a:t>
            </a:r>
            <a:r>
              <a:rPr sz="1800" dirty="0">
                <a:latin typeface="Times New Roman"/>
                <a:cs typeface="Times New Roman"/>
              </a:rPr>
              <a:t>adding</a:t>
            </a:r>
            <a:r>
              <a:rPr sz="1800" spc="-45" dirty="0">
                <a:latin typeface="Times New Roman"/>
                <a:cs typeface="Times New Roman"/>
              </a:rPr>
              <a:t> </a:t>
            </a:r>
            <a:r>
              <a:rPr sz="1800" dirty="0">
                <a:latin typeface="Times New Roman"/>
                <a:cs typeface="Times New Roman"/>
              </a:rPr>
              <a:t>more</a:t>
            </a:r>
            <a:r>
              <a:rPr sz="1800" spc="-25" dirty="0">
                <a:latin typeface="Times New Roman"/>
                <a:cs typeface="Times New Roman"/>
              </a:rPr>
              <a:t> </a:t>
            </a:r>
            <a:r>
              <a:rPr sz="1800" dirty="0">
                <a:latin typeface="Times New Roman"/>
                <a:cs typeface="Times New Roman"/>
              </a:rPr>
              <a:t>machines</a:t>
            </a:r>
            <a:r>
              <a:rPr sz="1800" spc="-45" dirty="0">
                <a:latin typeface="Times New Roman"/>
                <a:cs typeface="Times New Roman"/>
              </a:rPr>
              <a:t> </a:t>
            </a:r>
            <a:r>
              <a:rPr sz="1800" dirty="0">
                <a:latin typeface="Times New Roman"/>
                <a:cs typeface="Times New Roman"/>
              </a:rPr>
              <a:t>or</a:t>
            </a:r>
            <a:r>
              <a:rPr sz="1800" spc="-25" dirty="0">
                <a:latin typeface="Times New Roman"/>
                <a:cs typeface="Times New Roman"/>
              </a:rPr>
              <a:t> </a:t>
            </a:r>
            <a:r>
              <a:rPr sz="1800" dirty="0">
                <a:latin typeface="Times New Roman"/>
                <a:cs typeface="Times New Roman"/>
              </a:rPr>
              <a:t>nodes</a:t>
            </a:r>
            <a:r>
              <a:rPr sz="1800" spc="-30" dirty="0">
                <a:latin typeface="Times New Roman"/>
                <a:cs typeface="Times New Roman"/>
              </a:rPr>
              <a:t> </a:t>
            </a:r>
            <a:r>
              <a:rPr sz="1800" dirty="0">
                <a:latin typeface="Times New Roman"/>
                <a:cs typeface="Times New Roman"/>
              </a:rPr>
              <a:t>to</a:t>
            </a:r>
            <a:r>
              <a:rPr sz="1800" spc="-40" dirty="0">
                <a:latin typeface="Times New Roman"/>
                <a:cs typeface="Times New Roman"/>
              </a:rPr>
              <a:t> </a:t>
            </a:r>
            <a:r>
              <a:rPr sz="1800" dirty="0">
                <a:latin typeface="Times New Roman"/>
                <a:cs typeface="Times New Roman"/>
              </a:rPr>
              <a:t>handle</a:t>
            </a:r>
            <a:r>
              <a:rPr sz="1800" spc="-35" dirty="0">
                <a:latin typeface="Times New Roman"/>
                <a:cs typeface="Times New Roman"/>
              </a:rPr>
              <a:t> </a:t>
            </a:r>
            <a:r>
              <a:rPr sz="1800" dirty="0">
                <a:latin typeface="Times New Roman"/>
                <a:cs typeface="Times New Roman"/>
              </a:rPr>
              <a:t>increasing</a:t>
            </a:r>
            <a:r>
              <a:rPr sz="1800" spc="-50" dirty="0">
                <a:latin typeface="Times New Roman"/>
                <a:cs typeface="Times New Roman"/>
              </a:rPr>
              <a:t> </a:t>
            </a:r>
            <a:r>
              <a:rPr sz="1800" dirty="0">
                <a:latin typeface="Times New Roman"/>
                <a:cs typeface="Times New Roman"/>
              </a:rPr>
              <a:t>workloads.</a:t>
            </a:r>
            <a:r>
              <a:rPr sz="1800" spc="-30" dirty="0">
                <a:latin typeface="Times New Roman"/>
                <a:cs typeface="Times New Roman"/>
              </a:rPr>
              <a:t> </a:t>
            </a:r>
            <a:r>
              <a:rPr sz="1800" dirty="0">
                <a:latin typeface="Times New Roman"/>
                <a:cs typeface="Times New Roman"/>
              </a:rPr>
              <a:t>This</a:t>
            </a:r>
            <a:r>
              <a:rPr sz="1800" spc="-45" dirty="0">
                <a:latin typeface="Times New Roman"/>
                <a:cs typeface="Times New Roman"/>
              </a:rPr>
              <a:t> </a:t>
            </a:r>
            <a:r>
              <a:rPr sz="1800" dirty="0">
                <a:latin typeface="Times New Roman"/>
                <a:cs typeface="Times New Roman"/>
              </a:rPr>
              <a:t>allows</a:t>
            </a:r>
            <a:r>
              <a:rPr sz="1800" spc="-45" dirty="0">
                <a:latin typeface="Times New Roman"/>
                <a:cs typeface="Times New Roman"/>
              </a:rPr>
              <a:t> </a:t>
            </a:r>
            <a:r>
              <a:rPr sz="1800" dirty="0">
                <a:latin typeface="Times New Roman"/>
                <a:cs typeface="Times New Roman"/>
              </a:rPr>
              <a:t>them</a:t>
            </a:r>
            <a:r>
              <a:rPr sz="1800" spc="-40" dirty="0">
                <a:latin typeface="Times New Roman"/>
                <a:cs typeface="Times New Roman"/>
              </a:rPr>
              <a:t> </a:t>
            </a:r>
            <a:r>
              <a:rPr sz="1800" spc="-25" dirty="0">
                <a:latin typeface="Times New Roman"/>
                <a:cs typeface="Times New Roman"/>
              </a:rPr>
              <a:t>to</a:t>
            </a:r>
            <a:endParaRPr sz="1800" dirty="0">
              <a:latin typeface="Times New Roman"/>
              <a:cs typeface="Times New Roman"/>
            </a:endParaRPr>
          </a:p>
          <a:p>
            <a:pPr marL="469900" indent="286385">
              <a:lnSpc>
                <a:spcPts val="1945"/>
              </a:lnSpc>
            </a:pPr>
            <a:r>
              <a:rPr sz="1800" dirty="0">
                <a:latin typeface="Times New Roman"/>
                <a:cs typeface="Times New Roman"/>
              </a:rPr>
              <a:t>accommodate</a:t>
            </a:r>
            <a:r>
              <a:rPr sz="1800" spc="-15" dirty="0">
                <a:latin typeface="Times New Roman"/>
                <a:cs typeface="Times New Roman"/>
              </a:rPr>
              <a:t> </a:t>
            </a:r>
            <a:r>
              <a:rPr sz="1800" dirty="0">
                <a:latin typeface="Times New Roman"/>
                <a:cs typeface="Times New Roman"/>
              </a:rPr>
              <a:t>growing</a:t>
            </a:r>
            <a:r>
              <a:rPr sz="1800" spc="-10" dirty="0">
                <a:latin typeface="Times New Roman"/>
                <a:cs typeface="Times New Roman"/>
              </a:rPr>
              <a:t> </a:t>
            </a:r>
            <a:r>
              <a:rPr sz="1800" dirty="0">
                <a:latin typeface="Times New Roman"/>
                <a:cs typeface="Times New Roman"/>
              </a:rPr>
              <a:t>numbers</a:t>
            </a:r>
            <a:r>
              <a:rPr sz="1800" spc="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users</a:t>
            </a:r>
            <a:r>
              <a:rPr sz="1800" spc="-5" dirty="0">
                <a:latin typeface="Times New Roman"/>
                <a:cs typeface="Times New Roman"/>
              </a:rPr>
              <a:t> </a:t>
            </a:r>
            <a:r>
              <a:rPr sz="1800" dirty="0">
                <a:latin typeface="Times New Roman"/>
                <a:cs typeface="Times New Roman"/>
              </a:rPr>
              <a:t>or</a:t>
            </a:r>
            <a:r>
              <a:rPr sz="1800" spc="-5" dirty="0">
                <a:latin typeface="Times New Roman"/>
                <a:cs typeface="Times New Roman"/>
              </a:rPr>
              <a:t> </a:t>
            </a:r>
            <a:r>
              <a:rPr sz="1800" dirty="0">
                <a:latin typeface="Times New Roman"/>
                <a:cs typeface="Times New Roman"/>
              </a:rPr>
              <a:t>data</a:t>
            </a:r>
            <a:r>
              <a:rPr sz="1800" spc="-10" dirty="0">
                <a:latin typeface="Times New Roman"/>
                <a:cs typeface="Times New Roman"/>
              </a:rPr>
              <a:t> </a:t>
            </a:r>
            <a:r>
              <a:rPr sz="1800" dirty="0">
                <a:latin typeface="Times New Roman"/>
                <a:cs typeface="Times New Roman"/>
              </a:rPr>
              <a:t>without</a:t>
            </a:r>
            <a:r>
              <a:rPr sz="1800" spc="-15" dirty="0">
                <a:latin typeface="Times New Roman"/>
                <a:cs typeface="Times New Roman"/>
              </a:rPr>
              <a:t> </a:t>
            </a:r>
            <a:r>
              <a:rPr sz="1800" dirty="0">
                <a:latin typeface="Times New Roman"/>
                <a:cs typeface="Times New Roman"/>
              </a:rPr>
              <a:t>significant</a:t>
            </a:r>
            <a:r>
              <a:rPr sz="1800" spc="-25" dirty="0">
                <a:latin typeface="Times New Roman"/>
                <a:cs typeface="Times New Roman"/>
              </a:rPr>
              <a:t> </a:t>
            </a:r>
            <a:r>
              <a:rPr sz="1800" dirty="0">
                <a:latin typeface="Times New Roman"/>
                <a:cs typeface="Times New Roman"/>
              </a:rPr>
              <a:t>degradation</a:t>
            </a:r>
            <a:r>
              <a:rPr sz="1800" spc="-40" dirty="0">
                <a:latin typeface="Times New Roman"/>
                <a:cs typeface="Times New Roman"/>
              </a:rPr>
              <a:t> </a:t>
            </a:r>
            <a:r>
              <a:rPr sz="1800" dirty="0">
                <a:latin typeface="Times New Roman"/>
                <a:cs typeface="Times New Roman"/>
              </a:rPr>
              <a:t>in</a:t>
            </a:r>
            <a:r>
              <a:rPr sz="1800" spc="-5" dirty="0">
                <a:latin typeface="Times New Roman"/>
                <a:cs typeface="Times New Roman"/>
              </a:rPr>
              <a:t> </a:t>
            </a:r>
            <a:r>
              <a:rPr sz="1800" spc="-10" dirty="0">
                <a:latin typeface="Times New Roman"/>
                <a:cs typeface="Times New Roman"/>
              </a:rPr>
              <a:t>performance.</a:t>
            </a:r>
            <a:endParaRPr sz="1800" dirty="0">
              <a:latin typeface="Times New Roman"/>
              <a:cs typeface="Times New Roman"/>
            </a:endParaRPr>
          </a:p>
          <a:p>
            <a:pPr marL="756285" marR="461009" lvl="1" indent="-287020">
              <a:lnSpc>
                <a:spcPct val="80000"/>
              </a:lnSpc>
              <a:spcBef>
                <a:spcPts val="434"/>
              </a:spcBef>
              <a:buChar char="–"/>
              <a:tabLst>
                <a:tab pos="756285" algn="l"/>
              </a:tabLst>
            </a:pPr>
            <a:r>
              <a:rPr sz="1800" dirty="0">
                <a:latin typeface="Times New Roman"/>
                <a:cs typeface="Times New Roman"/>
              </a:rPr>
              <a:t>Vertically</a:t>
            </a:r>
            <a:r>
              <a:rPr sz="1800" spc="-55" dirty="0">
                <a:latin typeface="Times New Roman"/>
                <a:cs typeface="Times New Roman"/>
              </a:rPr>
              <a:t> </a:t>
            </a:r>
            <a:r>
              <a:rPr sz="1800" dirty="0">
                <a:latin typeface="Times New Roman"/>
                <a:cs typeface="Times New Roman"/>
              </a:rPr>
              <a:t>by</a:t>
            </a:r>
            <a:r>
              <a:rPr sz="1800" spc="-30" dirty="0">
                <a:latin typeface="Times New Roman"/>
                <a:cs typeface="Times New Roman"/>
              </a:rPr>
              <a:t> </a:t>
            </a:r>
            <a:r>
              <a:rPr sz="1800" dirty="0">
                <a:latin typeface="Times New Roman"/>
                <a:cs typeface="Times New Roman"/>
              </a:rPr>
              <a:t>adding</a:t>
            </a:r>
            <a:r>
              <a:rPr sz="1800" spc="-35" dirty="0">
                <a:latin typeface="Times New Roman"/>
                <a:cs typeface="Times New Roman"/>
              </a:rPr>
              <a:t> </a:t>
            </a:r>
            <a:r>
              <a:rPr sz="1800" dirty="0">
                <a:latin typeface="Times New Roman"/>
                <a:cs typeface="Times New Roman"/>
              </a:rPr>
              <a:t>more</a:t>
            </a:r>
            <a:r>
              <a:rPr sz="1800" spc="-20" dirty="0">
                <a:latin typeface="Times New Roman"/>
                <a:cs typeface="Times New Roman"/>
              </a:rPr>
              <a:t> </a:t>
            </a:r>
            <a:r>
              <a:rPr sz="1800" dirty="0">
                <a:latin typeface="Times New Roman"/>
                <a:cs typeface="Times New Roman"/>
              </a:rPr>
              <a:t>resources,</a:t>
            </a:r>
            <a:r>
              <a:rPr sz="1800" spc="-40" dirty="0">
                <a:latin typeface="Times New Roman"/>
                <a:cs typeface="Times New Roman"/>
              </a:rPr>
              <a:t> </a:t>
            </a:r>
            <a:r>
              <a:rPr sz="1800" dirty="0">
                <a:latin typeface="Times New Roman"/>
                <a:cs typeface="Times New Roman"/>
              </a:rPr>
              <a:t>such</a:t>
            </a:r>
            <a:r>
              <a:rPr sz="1800" spc="-20" dirty="0">
                <a:latin typeface="Times New Roman"/>
                <a:cs typeface="Times New Roman"/>
              </a:rPr>
              <a:t> </a:t>
            </a:r>
            <a:r>
              <a:rPr sz="1800" dirty="0">
                <a:latin typeface="Times New Roman"/>
                <a:cs typeface="Times New Roman"/>
              </a:rPr>
              <a:t>as</a:t>
            </a:r>
            <a:r>
              <a:rPr sz="1800" spc="-35" dirty="0">
                <a:latin typeface="Times New Roman"/>
                <a:cs typeface="Times New Roman"/>
              </a:rPr>
              <a:t> </a:t>
            </a:r>
            <a:r>
              <a:rPr sz="1800" dirty="0">
                <a:latin typeface="Times New Roman"/>
                <a:cs typeface="Times New Roman"/>
              </a:rPr>
              <a:t>CPU,</a:t>
            </a:r>
            <a:r>
              <a:rPr sz="1800" spc="-25" dirty="0">
                <a:latin typeface="Times New Roman"/>
                <a:cs typeface="Times New Roman"/>
              </a:rPr>
              <a:t> </a:t>
            </a:r>
            <a:r>
              <a:rPr sz="1800" dirty="0">
                <a:latin typeface="Times New Roman"/>
                <a:cs typeface="Times New Roman"/>
              </a:rPr>
              <a:t>memory,</a:t>
            </a:r>
            <a:r>
              <a:rPr sz="1800" spc="-40" dirty="0">
                <a:latin typeface="Times New Roman"/>
                <a:cs typeface="Times New Roman"/>
              </a:rPr>
              <a:t> </a:t>
            </a:r>
            <a:r>
              <a:rPr sz="1800" dirty="0">
                <a:latin typeface="Times New Roman"/>
                <a:cs typeface="Times New Roman"/>
              </a:rPr>
              <a:t>or</a:t>
            </a:r>
            <a:r>
              <a:rPr sz="1800" spc="-25" dirty="0">
                <a:latin typeface="Times New Roman"/>
                <a:cs typeface="Times New Roman"/>
              </a:rPr>
              <a:t> </a:t>
            </a:r>
            <a:r>
              <a:rPr sz="1800" dirty="0">
                <a:latin typeface="Times New Roman"/>
                <a:cs typeface="Times New Roman"/>
              </a:rPr>
              <a:t>storage,</a:t>
            </a:r>
            <a:r>
              <a:rPr sz="1800" spc="-4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an</a:t>
            </a:r>
            <a:r>
              <a:rPr sz="1800" spc="-25" dirty="0">
                <a:latin typeface="Times New Roman"/>
                <a:cs typeface="Times New Roman"/>
              </a:rPr>
              <a:t> </a:t>
            </a:r>
            <a:r>
              <a:rPr sz="1800" dirty="0">
                <a:latin typeface="Times New Roman"/>
                <a:cs typeface="Times New Roman"/>
              </a:rPr>
              <a:t>existing</a:t>
            </a:r>
            <a:r>
              <a:rPr sz="1800" spc="-35" dirty="0">
                <a:latin typeface="Times New Roman"/>
                <a:cs typeface="Times New Roman"/>
              </a:rPr>
              <a:t> </a:t>
            </a:r>
            <a:r>
              <a:rPr sz="1800" dirty="0">
                <a:latin typeface="Times New Roman"/>
                <a:cs typeface="Times New Roman"/>
              </a:rPr>
              <a:t>system</a:t>
            </a:r>
            <a:r>
              <a:rPr sz="1800" spc="-50" dirty="0">
                <a:latin typeface="Times New Roman"/>
                <a:cs typeface="Times New Roman"/>
              </a:rPr>
              <a:t> </a:t>
            </a:r>
            <a:r>
              <a:rPr sz="1800" spc="-25" dirty="0">
                <a:latin typeface="Times New Roman"/>
                <a:cs typeface="Times New Roman"/>
              </a:rPr>
              <a:t>to </a:t>
            </a:r>
            <a:r>
              <a:rPr sz="1800" dirty="0">
                <a:latin typeface="Times New Roman"/>
                <a:cs typeface="Times New Roman"/>
              </a:rPr>
              <a:t>enhance</a:t>
            </a:r>
            <a:r>
              <a:rPr sz="1800" spc="-60" dirty="0">
                <a:latin typeface="Times New Roman"/>
                <a:cs typeface="Times New Roman"/>
              </a:rPr>
              <a:t> </a:t>
            </a:r>
            <a:r>
              <a:rPr sz="1800" dirty="0">
                <a:latin typeface="Times New Roman"/>
                <a:cs typeface="Times New Roman"/>
              </a:rPr>
              <a:t>its</a:t>
            </a:r>
            <a:r>
              <a:rPr sz="1800" spc="-55" dirty="0">
                <a:latin typeface="Times New Roman"/>
                <a:cs typeface="Times New Roman"/>
              </a:rPr>
              <a:t> </a:t>
            </a:r>
            <a:r>
              <a:rPr sz="1800" dirty="0">
                <a:latin typeface="Times New Roman"/>
                <a:cs typeface="Times New Roman"/>
              </a:rPr>
              <a:t>performance</a:t>
            </a:r>
            <a:r>
              <a:rPr sz="1800" spc="-45" dirty="0">
                <a:latin typeface="Times New Roman"/>
                <a:cs typeface="Times New Roman"/>
              </a:rPr>
              <a:t> </a:t>
            </a:r>
            <a:r>
              <a:rPr sz="1800" dirty="0">
                <a:latin typeface="Times New Roman"/>
                <a:cs typeface="Times New Roman"/>
              </a:rPr>
              <a:t>and</a:t>
            </a:r>
            <a:r>
              <a:rPr sz="1800" spc="-45" dirty="0">
                <a:latin typeface="Times New Roman"/>
                <a:cs typeface="Times New Roman"/>
              </a:rPr>
              <a:t> </a:t>
            </a:r>
            <a:r>
              <a:rPr sz="1800" spc="-10" dirty="0">
                <a:latin typeface="Times New Roman"/>
                <a:cs typeface="Times New Roman"/>
              </a:rPr>
              <a:t>capacity.</a:t>
            </a:r>
            <a:endParaRPr sz="1800" dirty="0">
              <a:latin typeface="Times New Roman"/>
              <a:cs typeface="Times New Roman"/>
            </a:endParaRPr>
          </a:p>
          <a:p>
            <a:pPr marL="355600" marR="331470" indent="-343535">
              <a:lnSpc>
                <a:spcPts val="1920"/>
              </a:lnSpc>
              <a:spcBef>
                <a:spcPts val="455"/>
              </a:spcBef>
              <a:buFont typeface="Times New Roman"/>
              <a:buChar char="•"/>
              <a:tabLst>
                <a:tab pos="355600" algn="l"/>
              </a:tabLst>
            </a:pPr>
            <a:r>
              <a:rPr sz="2000" b="1" dirty="0">
                <a:latin typeface="Times New Roman"/>
                <a:cs typeface="Times New Roman"/>
              </a:rPr>
              <a:t>Transparency:</a:t>
            </a:r>
            <a:r>
              <a:rPr sz="2000" b="1" spc="-40" dirty="0">
                <a:latin typeface="Times New Roman"/>
                <a:cs typeface="Times New Roman"/>
              </a:rPr>
              <a:t> </a:t>
            </a:r>
            <a:r>
              <a:rPr sz="2000" dirty="0">
                <a:latin typeface="Times New Roman"/>
                <a:cs typeface="Times New Roman"/>
              </a:rPr>
              <a:t>Refers</a:t>
            </a:r>
            <a:r>
              <a:rPr sz="2000" spc="-25"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ability</a:t>
            </a:r>
            <a:r>
              <a:rPr sz="2000" spc="-4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system</a:t>
            </a:r>
            <a:r>
              <a:rPr sz="2000" spc="-3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hide</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complexities</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its</a:t>
            </a:r>
            <a:r>
              <a:rPr sz="2000" spc="-15" dirty="0">
                <a:latin typeface="Times New Roman"/>
                <a:cs typeface="Times New Roman"/>
              </a:rPr>
              <a:t> </a:t>
            </a:r>
            <a:r>
              <a:rPr sz="2000" spc="-10" dirty="0">
                <a:latin typeface="Times New Roman"/>
                <a:cs typeface="Times New Roman"/>
              </a:rPr>
              <a:t>distributed </a:t>
            </a:r>
            <a:r>
              <a:rPr sz="2000" dirty="0">
                <a:latin typeface="Times New Roman"/>
                <a:cs typeface="Times New Roman"/>
              </a:rPr>
              <a:t>nature</a:t>
            </a:r>
            <a:r>
              <a:rPr sz="2000" spc="-35" dirty="0">
                <a:latin typeface="Times New Roman"/>
                <a:cs typeface="Times New Roman"/>
              </a:rPr>
              <a:t> </a:t>
            </a:r>
            <a:r>
              <a:rPr sz="2000" dirty="0">
                <a:latin typeface="Times New Roman"/>
                <a:cs typeface="Times New Roman"/>
              </a:rPr>
              <a:t>from</a:t>
            </a:r>
            <a:r>
              <a:rPr sz="2000" spc="-30" dirty="0">
                <a:latin typeface="Times New Roman"/>
                <a:cs typeface="Times New Roman"/>
              </a:rPr>
              <a:t> </a:t>
            </a:r>
            <a:r>
              <a:rPr sz="2000" dirty="0">
                <a:latin typeface="Times New Roman"/>
                <a:cs typeface="Times New Roman"/>
              </a:rPr>
              <a:t>users,</a:t>
            </a:r>
            <a:r>
              <a:rPr sz="2000" spc="-30" dirty="0">
                <a:latin typeface="Times New Roman"/>
                <a:cs typeface="Times New Roman"/>
              </a:rPr>
              <a:t> </a:t>
            </a:r>
            <a:r>
              <a:rPr sz="2000" dirty="0">
                <a:latin typeface="Times New Roman"/>
                <a:cs typeface="Times New Roman"/>
              </a:rPr>
              <a:t>applications,</a:t>
            </a:r>
            <a:r>
              <a:rPr sz="2000" spc="-5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10" dirty="0">
                <a:latin typeface="Times New Roman"/>
                <a:cs typeface="Times New Roman"/>
              </a:rPr>
              <a:t>developers.</a:t>
            </a:r>
            <a:endParaRPr sz="2000" dirty="0">
              <a:latin typeface="Times New Roman"/>
              <a:cs typeface="Times New Roman"/>
            </a:endParaRPr>
          </a:p>
          <a:p>
            <a:pPr marL="756285" marR="86995" lvl="1" indent="-287020">
              <a:lnSpc>
                <a:spcPts val="1730"/>
              </a:lnSpc>
              <a:spcBef>
                <a:spcPts val="440"/>
              </a:spcBef>
              <a:buChar char="–"/>
              <a:tabLst>
                <a:tab pos="756285" algn="l"/>
              </a:tabLst>
            </a:pPr>
            <a:r>
              <a:rPr sz="1800" dirty="0">
                <a:latin typeface="Times New Roman"/>
                <a:cs typeface="Times New Roman"/>
              </a:rPr>
              <a:t>It</a:t>
            </a:r>
            <a:r>
              <a:rPr sz="1800" spc="-25" dirty="0">
                <a:latin typeface="Times New Roman"/>
                <a:cs typeface="Times New Roman"/>
              </a:rPr>
              <a:t> </a:t>
            </a:r>
            <a:r>
              <a:rPr sz="1800" dirty="0">
                <a:latin typeface="Times New Roman"/>
                <a:cs typeface="Times New Roman"/>
              </a:rPr>
              <a:t>aims</a:t>
            </a:r>
            <a:r>
              <a:rPr sz="1800" spc="-2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make</a:t>
            </a:r>
            <a:r>
              <a:rPr sz="1800" spc="-1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distributed</a:t>
            </a:r>
            <a:r>
              <a:rPr sz="1800" spc="-40" dirty="0">
                <a:latin typeface="Times New Roman"/>
                <a:cs typeface="Times New Roman"/>
              </a:rPr>
              <a:t> </a:t>
            </a:r>
            <a:r>
              <a:rPr sz="1800" dirty="0">
                <a:latin typeface="Times New Roman"/>
                <a:cs typeface="Times New Roman"/>
              </a:rPr>
              <a:t>system</a:t>
            </a:r>
            <a:r>
              <a:rPr sz="1800" spc="-45" dirty="0">
                <a:latin typeface="Times New Roman"/>
                <a:cs typeface="Times New Roman"/>
              </a:rPr>
              <a:t> </a:t>
            </a:r>
            <a:r>
              <a:rPr sz="1800" dirty="0">
                <a:latin typeface="Times New Roman"/>
                <a:cs typeface="Times New Roman"/>
              </a:rPr>
              <a:t>appear</a:t>
            </a:r>
            <a:r>
              <a:rPr sz="1800" spc="-35" dirty="0">
                <a:latin typeface="Times New Roman"/>
                <a:cs typeface="Times New Roman"/>
              </a:rPr>
              <a:t> </a:t>
            </a:r>
            <a:r>
              <a:rPr sz="1800" dirty="0">
                <a:latin typeface="Times New Roman"/>
                <a:cs typeface="Times New Roman"/>
              </a:rPr>
              <a:t>as</a:t>
            </a:r>
            <a:r>
              <a:rPr sz="1800" spc="-15" dirty="0">
                <a:latin typeface="Times New Roman"/>
                <a:cs typeface="Times New Roman"/>
              </a:rPr>
              <a:t> </a:t>
            </a:r>
            <a:r>
              <a:rPr sz="1800" dirty="0">
                <a:latin typeface="Times New Roman"/>
                <a:cs typeface="Times New Roman"/>
              </a:rPr>
              <a:t>if</a:t>
            </a:r>
            <a:r>
              <a:rPr sz="1800" spc="-20" dirty="0">
                <a:latin typeface="Times New Roman"/>
                <a:cs typeface="Times New Roman"/>
              </a:rPr>
              <a:t> </a:t>
            </a:r>
            <a:r>
              <a:rPr sz="1800" dirty="0">
                <a:latin typeface="Times New Roman"/>
                <a:cs typeface="Times New Roman"/>
              </a:rPr>
              <a:t>it</a:t>
            </a:r>
            <a:r>
              <a:rPr sz="1800" spc="-25" dirty="0">
                <a:latin typeface="Times New Roman"/>
                <a:cs typeface="Times New Roman"/>
              </a:rPr>
              <a:t> </a:t>
            </a:r>
            <a:r>
              <a:rPr sz="1800" dirty="0">
                <a:latin typeface="Times New Roman"/>
                <a:cs typeface="Times New Roman"/>
              </a:rPr>
              <a:t>were</a:t>
            </a:r>
            <a:r>
              <a:rPr sz="1800" spc="-25"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single,</a:t>
            </a:r>
            <a:r>
              <a:rPr sz="1800" spc="-20" dirty="0">
                <a:latin typeface="Times New Roman"/>
                <a:cs typeface="Times New Roman"/>
              </a:rPr>
              <a:t> </a:t>
            </a:r>
            <a:r>
              <a:rPr sz="1800" dirty="0">
                <a:latin typeface="Times New Roman"/>
                <a:cs typeface="Times New Roman"/>
              </a:rPr>
              <a:t>cohesive</a:t>
            </a:r>
            <a:r>
              <a:rPr sz="1800" spc="-35" dirty="0">
                <a:latin typeface="Times New Roman"/>
                <a:cs typeface="Times New Roman"/>
              </a:rPr>
              <a:t> </a:t>
            </a:r>
            <a:r>
              <a:rPr sz="1800" dirty="0">
                <a:latin typeface="Times New Roman"/>
                <a:cs typeface="Times New Roman"/>
              </a:rPr>
              <a:t>entity,</a:t>
            </a:r>
            <a:r>
              <a:rPr sz="1800" spc="-60" dirty="0">
                <a:latin typeface="Times New Roman"/>
                <a:cs typeface="Times New Roman"/>
              </a:rPr>
              <a:t> </a:t>
            </a:r>
            <a:r>
              <a:rPr sz="1800" dirty="0">
                <a:latin typeface="Times New Roman"/>
                <a:cs typeface="Times New Roman"/>
              </a:rPr>
              <a:t>regardless</a:t>
            </a:r>
            <a:r>
              <a:rPr sz="1800" spc="-3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spc="-25" dirty="0">
                <a:latin typeface="Times New Roman"/>
                <a:cs typeface="Times New Roman"/>
              </a:rPr>
              <a:t>the </a:t>
            </a:r>
            <a:r>
              <a:rPr sz="1800" dirty="0">
                <a:latin typeface="Times New Roman"/>
                <a:cs typeface="Times New Roman"/>
              </a:rPr>
              <a:t>underlying</a:t>
            </a:r>
            <a:r>
              <a:rPr sz="1800" spc="-65" dirty="0">
                <a:latin typeface="Times New Roman"/>
                <a:cs typeface="Times New Roman"/>
              </a:rPr>
              <a:t> </a:t>
            </a:r>
            <a:r>
              <a:rPr sz="1800" dirty="0">
                <a:latin typeface="Times New Roman"/>
                <a:cs typeface="Times New Roman"/>
              </a:rPr>
              <a:t>distribution</a:t>
            </a:r>
            <a:r>
              <a:rPr sz="1800" spc="-3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its</a:t>
            </a:r>
            <a:r>
              <a:rPr sz="1800" spc="-35" dirty="0">
                <a:latin typeface="Times New Roman"/>
                <a:cs typeface="Times New Roman"/>
              </a:rPr>
              <a:t> </a:t>
            </a:r>
            <a:r>
              <a:rPr sz="1800" dirty="0">
                <a:latin typeface="Times New Roman"/>
                <a:cs typeface="Times New Roman"/>
              </a:rPr>
              <a:t>components</a:t>
            </a:r>
            <a:r>
              <a:rPr sz="1800" spc="-20" dirty="0">
                <a:latin typeface="Times New Roman"/>
                <a:cs typeface="Times New Roman"/>
              </a:rPr>
              <a:t> </a:t>
            </a:r>
            <a:r>
              <a:rPr sz="1800" dirty="0">
                <a:latin typeface="Times New Roman"/>
                <a:cs typeface="Times New Roman"/>
              </a:rPr>
              <a:t>across</a:t>
            </a:r>
            <a:r>
              <a:rPr sz="1800" spc="-40" dirty="0">
                <a:latin typeface="Times New Roman"/>
                <a:cs typeface="Times New Roman"/>
              </a:rPr>
              <a:t> </a:t>
            </a:r>
            <a:r>
              <a:rPr sz="1800" dirty="0">
                <a:latin typeface="Times New Roman"/>
                <a:cs typeface="Times New Roman"/>
              </a:rPr>
              <a:t>multiple</a:t>
            </a:r>
            <a:r>
              <a:rPr sz="1800" spc="-30" dirty="0">
                <a:latin typeface="Times New Roman"/>
                <a:cs typeface="Times New Roman"/>
              </a:rPr>
              <a:t> </a:t>
            </a:r>
            <a:r>
              <a:rPr sz="1800" dirty="0">
                <a:latin typeface="Times New Roman"/>
                <a:cs typeface="Times New Roman"/>
              </a:rPr>
              <a:t>machines,</a:t>
            </a:r>
            <a:r>
              <a:rPr sz="1800" spc="-25" dirty="0">
                <a:latin typeface="Times New Roman"/>
                <a:cs typeface="Times New Roman"/>
              </a:rPr>
              <a:t> </a:t>
            </a:r>
            <a:r>
              <a:rPr sz="1800" dirty="0">
                <a:latin typeface="Times New Roman"/>
                <a:cs typeface="Times New Roman"/>
              </a:rPr>
              <a:t>networks,</a:t>
            </a:r>
            <a:r>
              <a:rPr sz="1800" spc="-25" dirty="0">
                <a:latin typeface="Times New Roman"/>
                <a:cs typeface="Times New Roman"/>
              </a:rPr>
              <a:t> </a:t>
            </a:r>
            <a:r>
              <a:rPr sz="1800" dirty="0">
                <a:latin typeface="Times New Roman"/>
                <a:cs typeface="Times New Roman"/>
              </a:rPr>
              <a:t>or</a:t>
            </a:r>
            <a:r>
              <a:rPr sz="1800" spc="-35" dirty="0">
                <a:latin typeface="Times New Roman"/>
                <a:cs typeface="Times New Roman"/>
              </a:rPr>
              <a:t> </a:t>
            </a:r>
            <a:r>
              <a:rPr sz="1800" spc="-10" dirty="0">
                <a:latin typeface="Times New Roman"/>
                <a:cs typeface="Times New Roman"/>
              </a:rPr>
              <a:t>locations.</a:t>
            </a:r>
            <a:endParaRPr sz="1800" dirty="0">
              <a:latin typeface="Times New Roman"/>
              <a:cs typeface="Times New Roman"/>
            </a:endParaRPr>
          </a:p>
          <a:p>
            <a:pPr marL="756285" marR="318770" lvl="1" indent="-287020">
              <a:lnSpc>
                <a:spcPct val="80000"/>
              </a:lnSpc>
              <a:spcBef>
                <a:spcPts val="445"/>
              </a:spcBef>
              <a:buChar char="–"/>
              <a:tabLst>
                <a:tab pos="756285" algn="l"/>
              </a:tabLst>
            </a:pPr>
            <a:r>
              <a:rPr sz="1800" dirty="0">
                <a:latin typeface="Times New Roman"/>
                <a:cs typeface="Times New Roman"/>
              </a:rPr>
              <a:t>There</a:t>
            </a:r>
            <a:r>
              <a:rPr sz="1800" spc="-60" dirty="0">
                <a:latin typeface="Times New Roman"/>
                <a:cs typeface="Times New Roman"/>
              </a:rPr>
              <a:t> </a:t>
            </a:r>
            <a:r>
              <a:rPr sz="1800" dirty="0">
                <a:latin typeface="Times New Roman"/>
                <a:cs typeface="Times New Roman"/>
              </a:rPr>
              <a:t>are</a:t>
            </a:r>
            <a:r>
              <a:rPr sz="1800" spc="-35" dirty="0">
                <a:latin typeface="Times New Roman"/>
                <a:cs typeface="Times New Roman"/>
              </a:rPr>
              <a:t> </a:t>
            </a:r>
            <a:r>
              <a:rPr sz="1800" dirty="0">
                <a:latin typeface="Times New Roman"/>
                <a:cs typeface="Times New Roman"/>
              </a:rPr>
              <a:t>several</a:t>
            </a:r>
            <a:r>
              <a:rPr sz="1800" spc="-35" dirty="0">
                <a:latin typeface="Times New Roman"/>
                <a:cs typeface="Times New Roman"/>
              </a:rPr>
              <a:t> </a:t>
            </a:r>
            <a:r>
              <a:rPr sz="1800" dirty="0">
                <a:latin typeface="Times New Roman"/>
                <a:cs typeface="Times New Roman"/>
              </a:rPr>
              <a:t>dimensions</a:t>
            </a:r>
            <a:r>
              <a:rPr sz="1800" spc="-40" dirty="0">
                <a:latin typeface="Times New Roman"/>
                <a:cs typeface="Times New Roman"/>
              </a:rPr>
              <a:t> </a:t>
            </a:r>
            <a:r>
              <a:rPr sz="1800" dirty="0">
                <a:latin typeface="Times New Roman"/>
                <a:cs typeface="Times New Roman"/>
              </a:rPr>
              <a:t>of</a:t>
            </a:r>
            <a:r>
              <a:rPr sz="1800" spc="-35" dirty="0">
                <a:latin typeface="Times New Roman"/>
                <a:cs typeface="Times New Roman"/>
              </a:rPr>
              <a:t> </a:t>
            </a:r>
            <a:r>
              <a:rPr sz="1800" dirty="0">
                <a:latin typeface="Times New Roman"/>
                <a:cs typeface="Times New Roman"/>
              </a:rPr>
              <a:t>transparency</a:t>
            </a:r>
            <a:r>
              <a:rPr sz="1800" spc="-45" dirty="0">
                <a:latin typeface="Times New Roman"/>
                <a:cs typeface="Times New Roman"/>
              </a:rPr>
              <a:t> </a:t>
            </a:r>
            <a:r>
              <a:rPr sz="1800" dirty="0">
                <a:latin typeface="Times New Roman"/>
                <a:cs typeface="Times New Roman"/>
              </a:rPr>
              <a:t>such</a:t>
            </a:r>
            <a:r>
              <a:rPr sz="1800" spc="-35" dirty="0">
                <a:latin typeface="Times New Roman"/>
                <a:cs typeface="Times New Roman"/>
              </a:rPr>
              <a:t> </a:t>
            </a:r>
            <a:r>
              <a:rPr sz="1800" dirty="0">
                <a:latin typeface="Times New Roman"/>
                <a:cs typeface="Times New Roman"/>
              </a:rPr>
              <a:t>as</a:t>
            </a:r>
            <a:r>
              <a:rPr sz="1800" spc="-40" dirty="0">
                <a:latin typeface="Times New Roman"/>
                <a:cs typeface="Times New Roman"/>
              </a:rPr>
              <a:t> </a:t>
            </a:r>
            <a:r>
              <a:rPr sz="1800" dirty="0">
                <a:latin typeface="Times New Roman"/>
                <a:cs typeface="Times New Roman"/>
              </a:rPr>
              <a:t>Access,</a:t>
            </a:r>
            <a:r>
              <a:rPr sz="1800" spc="-40" dirty="0">
                <a:latin typeface="Times New Roman"/>
                <a:cs typeface="Times New Roman"/>
              </a:rPr>
              <a:t> </a:t>
            </a:r>
            <a:r>
              <a:rPr sz="1800" dirty="0">
                <a:latin typeface="Times New Roman"/>
                <a:cs typeface="Times New Roman"/>
              </a:rPr>
              <a:t>Failure</a:t>
            </a:r>
            <a:r>
              <a:rPr sz="1800" spc="-40" dirty="0">
                <a:latin typeface="Times New Roman"/>
                <a:cs typeface="Times New Roman"/>
              </a:rPr>
              <a:t> </a:t>
            </a:r>
            <a:r>
              <a:rPr sz="1800" dirty="0">
                <a:latin typeface="Times New Roman"/>
                <a:cs typeface="Times New Roman"/>
              </a:rPr>
              <a:t>and</a:t>
            </a:r>
            <a:r>
              <a:rPr sz="1800" spc="-35" dirty="0">
                <a:latin typeface="Times New Roman"/>
                <a:cs typeface="Times New Roman"/>
              </a:rPr>
              <a:t> </a:t>
            </a:r>
            <a:r>
              <a:rPr sz="1800" dirty="0">
                <a:latin typeface="Times New Roman"/>
                <a:cs typeface="Times New Roman"/>
              </a:rPr>
              <a:t>Migration</a:t>
            </a:r>
            <a:r>
              <a:rPr sz="1800" spc="-40" dirty="0">
                <a:latin typeface="Times New Roman"/>
                <a:cs typeface="Times New Roman"/>
              </a:rPr>
              <a:t> </a:t>
            </a:r>
            <a:r>
              <a:rPr sz="1800" spc="-10" dirty="0">
                <a:latin typeface="Times New Roman"/>
                <a:cs typeface="Times New Roman"/>
              </a:rPr>
              <a:t>transparency </a:t>
            </a:r>
            <a:r>
              <a:rPr sz="1800" dirty="0">
                <a:latin typeface="Times New Roman"/>
                <a:cs typeface="Times New Roman"/>
              </a:rPr>
              <a:t>(next</a:t>
            </a:r>
            <a:r>
              <a:rPr sz="1800" spc="-25" dirty="0">
                <a:latin typeface="Times New Roman"/>
                <a:cs typeface="Times New Roman"/>
              </a:rPr>
              <a:t> </a:t>
            </a:r>
            <a:r>
              <a:rPr sz="1800" spc="-10" dirty="0">
                <a:latin typeface="Times New Roman"/>
                <a:cs typeface="Times New Roman"/>
              </a:rPr>
              <a:t>slide)</a:t>
            </a:r>
            <a:endParaRPr sz="1800" dirty="0">
              <a:latin typeface="Times New Roman"/>
              <a:cs typeface="Times New Roman"/>
            </a:endParaRPr>
          </a:p>
          <a:p>
            <a:pPr marL="355600" marR="608330" indent="-343535">
              <a:lnSpc>
                <a:spcPct val="80000"/>
              </a:lnSpc>
              <a:spcBef>
                <a:spcPts val="475"/>
              </a:spcBef>
              <a:buFont typeface="Times New Roman"/>
              <a:buChar char="•"/>
              <a:tabLst>
                <a:tab pos="355600" algn="l"/>
              </a:tabLst>
            </a:pPr>
            <a:r>
              <a:rPr sz="2000" b="1" dirty="0">
                <a:latin typeface="Times New Roman"/>
                <a:cs typeface="Times New Roman"/>
              </a:rPr>
              <a:t>Openness:</a:t>
            </a:r>
            <a:r>
              <a:rPr sz="2000" b="1" spc="-4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"openness</a:t>
            </a:r>
            <a:r>
              <a:rPr sz="2000" spc="-50" dirty="0">
                <a:latin typeface="Times New Roman"/>
                <a:cs typeface="Times New Roman"/>
              </a:rPr>
              <a:t> </a:t>
            </a:r>
            <a:r>
              <a:rPr sz="2000" dirty="0">
                <a:latin typeface="Times New Roman"/>
                <a:cs typeface="Times New Roman"/>
              </a:rPr>
              <a:t>principle"</a:t>
            </a:r>
            <a:r>
              <a:rPr sz="2000" spc="-55" dirty="0">
                <a:latin typeface="Times New Roman"/>
                <a:cs typeface="Times New Roman"/>
              </a:rPr>
              <a:t> </a:t>
            </a:r>
            <a:r>
              <a:rPr sz="2000" dirty="0">
                <a:latin typeface="Times New Roman"/>
                <a:cs typeface="Times New Roman"/>
              </a:rPr>
              <a:t>emphasizes</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importance</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designing</a:t>
            </a:r>
            <a:r>
              <a:rPr sz="2000" spc="-40" dirty="0">
                <a:latin typeface="Times New Roman"/>
                <a:cs typeface="Times New Roman"/>
              </a:rPr>
              <a:t> </a:t>
            </a:r>
            <a:r>
              <a:rPr sz="2000" spc="-10" dirty="0">
                <a:latin typeface="Times New Roman"/>
                <a:cs typeface="Times New Roman"/>
              </a:rPr>
              <a:t>distributed </a:t>
            </a:r>
            <a:r>
              <a:rPr sz="2000" dirty="0">
                <a:latin typeface="Times New Roman"/>
                <a:cs typeface="Times New Roman"/>
              </a:rPr>
              <a:t>systems</a:t>
            </a:r>
            <a:r>
              <a:rPr sz="2000" spc="-1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a</a:t>
            </a:r>
            <a:r>
              <a:rPr sz="2000" spc="-20" dirty="0">
                <a:latin typeface="Times New Roman"/>
                <a:cs typeface="Times New Roman"/>
              </a:rPr>
              <a:t> </a:t>
            </a:r>
            <a:r>
              <a:rPr sz="2000" dirty="0">
                <a:latin typeface="Times New Roman"/>
                <a:cs typeface="Times New Roman"/>
              </a:rPr>
              <a:t>way</a:t>
            </a:r>
            <a:r>
              <a:rPr sz="2000" spc="-5"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promotes</a:t>
            </a:r>
            <a:r>
              <a:rPr sz="2000" spc="-40" dirty="0">
                <a:latin typeface="Times New Roman"/>
                <a:cs typeface="Times New Roman"/>
              </a:rPr>
              <a:t> </a:t>
            </a:r>
            <a:r>
              <a:rPr sz="2000" dirty="0">
                <a:latin typeface="Times New Roman"/>
                <a:cs typeface="Times New Roman"/>
              </a:rPr>
              <a:t>openness</a:t>
            </a:r>
            <a:r>
              <a:rPr sz="2000" spc="-50"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interoperability</a:t>
            </a:r>
            <a:r>
              <a:rPr sz="2000" spc="-45" dirty="0">
                <a:latin typeface="Times New Roman"/>
                <a:cs typeface="Times New Roman"/>
              </a:rPr>
              <a:t> </a:t>
            </a:r>
            <a:r>
              <a:rPr sz="2000" dirty="0">
                <a:latin typeface="Times New Roman"/>
                <a:cs typeface="Times New Roman"/>
              </a:rPr>
              <a:t>(next</a:t>
            </a:r>
            <a:r>
              <a:rPr sz="2000" spc="-40" dirty="0">
                <a:latin typeface="Times New Roman"/>
                <a:cs typeface="Times New Roman"/>
              </a:rPr>
              <a:t> </a:t>
            </a:r>
            <a:r>
              <a:rPr sz="2000" spc="-10" dirty="0">
                <a:latin typeface="Times New Roman"/>
                <a:cs typeface="Times New Roman"/>
              </a:rPr>
              <a:t>slide).</a:t>
            </a:r>
            <a:endParaRPr sz="2000" dirty="0">
              <a:latin typeface="Times New Roman"/>
              <a:cs typeface="Times New Roman"/>
            </a:endParaRPr>
          </a:p>
          <a:p>
            <a:pPr marL="355600" marR="92075" indent="-343535">
              <a:lnSpc>
                <a:spcPct val="80100"/>
              </a:lnSpc>
              <a:spcBef>
                <a:spcPts val="475"/>
              </a:spcBef>
              <a:buFont typeface="Times New Roman"/>
              <a:buChar char="•"/>
              <a:tabLst>
                <a:tab pos="355600" algn="l"/>
              </a:tabLst>
            </a:pPr>
            <a:r>
              <a:rPr sz="2000" b="1" dirty="0">
                <a:latin typeface="Times New Roman"/>
                <a:cs typeface="Times New Roman"/>
              </a:rPr>
              <a:t>Resource</a:t>
            </a:r>
            <a:r>
              <a:rPr sz="2000" b="1" spc="-35" dirty="0">
                <a:latin typeface="Times New Roman"/>
                <a:cs typeface="Times New Roman"/>
              </a:rPr>
              <a:t> </a:t>
            </a:r>
            <a:r>
              <a:rPr sz="2000" b="1" dirty="0">
                <a:latin typeface="Times New Roman"/>
                <a:cs typeface="Times New Roman"/>
              </a:rPr>
              <a:t>Availability:</a:t>
            </a:r>
            <a:r>
              <a:rPr sz="2000" b="1" spc="-45" dirty="0">
                <a:latin typeface="Times New Roman"/>
                <a:cs typeface="Times New Roman"/>
              </a:rPr>
              <a:t> </a:t>
            </a:r>
            <a:r>
              <a:rPr sz="2000" dirty="0">
                <a:latin typeface="Times New Roman"/>
                <a:cs typeface="Times New Roman"/>
              </a:rPr>
              <a:t>Making</a:t>
            </a:r>
            <a:r>
              <a:rPr sz="2000" spc="-30" dirty="0">
                <a:latin typeface="Times New Roman"/>
                <a:cs typeface="Times New Roman"/>
              </a:rPr>
              <a:t> </a:t>
            </a:r>
            <a:r>
              <a:rPr sz="2000" dirty="0">
                <a:latin typeface="Times New Roman"/>
                <a:cs typeface="Times New Roman"/>
              </a:rPr>
              <a:t>sure</a:t>
            </a:r>
            <a:r>
              <a:rPr sz="2000" spc="-25"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necessary</a:t>
            </a:r>
            <a:r>
              <a:rPr sz="2000" spc="-40" dirty="0">
                <a:latin typeface="Times New Roman"/>
                <a:cs typeface="Times New Roman"/>
              </a:rPr>
              <a:t> </a:t>
            </a:r>
            <a:r>
              <a:rPr sz="2000" dirty="0">
                <a:latin typeface="Times New Roman"/>
                <a:cs typeface="Times New Roman"/>
              </a:rPr>
              <a:t>resources—such</a:t>
            </a:r>
            <a:r>
              <a:rPr sz="2000" spc="-45" dirty="0">
                <a:latin typeface="Times New Roman"/>
                <a:cs typeface="Times New Roman"/>
              </a:rPr>
              <a:t> </a:t>
            </a:r>
            <a:r>
              <a:rPr sz="2000" dirty="0">
                <a:latin typeface="Times New Roman"/>
                <a:cs typeface="Times New Roman"/>
              </a:rPr>
              <a:t>as</a:t>
            </a:r>
            <a:r>
              <a:rPr sz="2000" spc="-15" dirty="0">
                <a:latin typeface="Times New Roman"/>
                <a:cs typeface="Times New Roman"/>
              </a:rPr>
              <a:t> </a:t>
            </a:r>
            <a:r>
              <a:rPr sz="2000" dirty="0">
                <a:latin typeface="Times New Roman"/>
                <a:cs typeface="Times New Roman"/>
              </a:rPr>
              <a:t>computing</a:t>
            </a:r>
            <a:r>
              <a:rPr sz="2000" spc="-30" dirty="0">
                <a:latin typeface="Times New Roman"/>
                <a:cs typeface="Times New Roman"/>
              </a:rPr>
              <a:t> </a:t>
            </a:r>
            <a:r>
              <a:rPr sz="2000" spc="-10" dirty="0">
                <a:latin typeface="Times New Roman"/>
                <a:cs typeface="Times New Roman"/>
              </a:rPr>
              <a:t>power, </a:t>
            </a:r>
            <a:r>
              <a:rPr sz="2000" dirty="0">
                <a:latin typeface="Times New Roman"/>
                <a:cs typeface="Times New Roman"/>
              </a:rPr>
              <a:t>storage,</a:t>
            </a:r>
            <a:r>
              <a:rPr sz="2000" spc="-3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network</a:t>
            </a:r>
            <a:r>
              <a:rPr sz="2000" spc="-35" dirty="0">
                <a:latin typeface="Times New Roman"/>
                <a:cs typeface="Times New Roman"/>
              </a:rPr>
              <a:t> </a:t>
            </a:r>
            <a:r>
              <a:rPr sz="2000" spc="-10" dirty="0">
                <a:latin typeface="Times New Roman"/>
                <a:cs typeface="Times New Roman"/>
              </a:rPr>
              <a:t>bandwidth—</a:t>
            </a:r>
            <a:r>
              <a:rPr sz="2000" dirty="0">
                <a:latin typeface="Times New Roman"/>
                <a:cs typeface="Times New Roman"/>
              </a:rPr>
              <a:t>are</a:t>
            </a:r>
            <a:r>
              <a:rPr sz="2000" spc="-30" dirty="0">
                <a:latin typeface="Times New Roman"/>
                <a:cs typeface="Times New Roman"/>
              </a:rPr>
              <a:t> </a:t>
            </a:r>
            <a:r>
              <a:rPr sz="2000" dirty="0">
                <a:latin typeface="Times New Roman"/>
                <a:cs typeface="Times New Roman"/>
              </a:rPr>
              <a:t>consistently</a:t>
            </a:r>
            <a:r>
              <a:rPr sz="2000" spc="-40" dirty="0">
                <a:latin typeface="Times New Roman"/>
                <a:cs typeface="Times New Roman"/>
              </a:rPr>
              <a:t> </a:t>
            </a:r>
            <a:r>
              <a:rPr sz="2000" dirty="0">
                <a:latin typeface="Times New Roman"/>
                <a:cs typeface="Times New Roman"/>
              </a:rPr>
              <a:t>accessible</a:t>
            </a:r>
            <a:r>
              <a:rPr sz="2000" spc="-1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usable</a:t>
            </a:r>
            <a:r>
              <a:rPr sz="2000" spc="-25"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users</a:t>
            </a:r>
            <a:r>
              <a:rPr sz="2000" spc="-10" dirty="0">
                <a:latin typeface="Times New Roman"/>
                <a:cs typeface="Times New Roman"/>
              </a:rPr>
              <a:t> </a:t>
            </a:r>
            <a:r>
              <a:rPr sz="2000" spc="-25" dirty="0">
                <a:latin typeface="Times New Roman"/>
                <a:cs typeface="Times New Roman"/>
              </a:rPr>
              <a:t>and </a:t>
            </a:r>
            <a:r>
              <a:rPr sz="2000" spc="-10" dirty="0">
                <a:latin typeface="Times New Roman"/>
                <a:cs typeface="Times New Roman"/>
              </a:rPr>
              <a:t>applications.</a:t>
            </a:r>
            <a:endParaRPr sz="20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1785" y="278637"/>
            <a:ext cx="6488430" cy="635000"/>
          </a:xfrm>
          <a:prstGeom prst="rect">
            <a:avLst/>
          </a:prstGeom>
        </p:spPr>
        <p:txBody>
          <a:bodyPr vert="horz" wrap="square" lIns="0" tIns="12065" rIns="0" bIns="0" rtlCol="0">
            <a:spAutoFit/>
          </a:bodyPr>
          <a:lstStyle/>
          <a:p>
            <a:pPr marL="12700">
              <a:lnSpc>
                <a:spcPct val="100000"/>
              </a:lnSpc>
              <a:spcBef>
                <a:spcPts val="95"/>
              </a:spcBef>
            </a:pPr>
            <a:r>
              <a:rPr sz="4000" dirty="0">
                <a:latin typeface="Arial MT"/>
                <a:cs typeface="Arial MT"/>
              </a:rPr>
              <a:t>Dimensions</a:t>
            </a:r>
            <a:r>
              <a:rPr sz="4000" spc="-105" dirty="0">
                <a:latin typeface="Arial MT"/>
                <a:cs typeface="Arial MT"/>
              </a:rPr>
              <a:t> </a:t>
            </a:r>
            <a:r>
              <a:rPr sz="4000" dirty="0">
                <a:latin typeface="Arial MT"/>
                <a:cs typeface="Arial MT"/>
              </a:rPr>
              <a:t>of</a:t>
            </a:r>
            <a:r>
              <a:rPr sz="4000" spc="-120" dirty="0">
                <a:latin typeface="Arial MT"/>
                <a:cs typeface="Arial MT"/>
              </a:rPr>
              <a:t> </a:t>
            </a:r>
            <a:r>
              <a:rPr sz="4000" spc="-10" dirty="0">
                <a:latin typeface="Arial MT"/>
                <a:cs typeface="Arial MT"/>
              </a:rPr>
              <a:t>Transparency</a:t>
            </a:r>
            <a:endParaRPr sz="4000">
              <a:latin typeface="Arial MT"/>
              <a:cs typeface="Arial MT"/>
            </a:endParaRP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17</a:t>
            </a:fld>
            <a:endParaRPr spc="-25" dirty="0"/>
          </a:p>
        </p:txBody>
      </p:sp>
      <p:sp>
        <p:nvSpPr>
          <p:cNvPr id="3" name="object 3"/>
          <p:cNvSpPr txBox="1"/>
          <p:nvPr/>
        </p:nvSpPr>
        <p:spPr>
          <a:xfrm>
            <a:off x="2288794" y="5741619"/>
            <a:ext cx="8461375" cy="330835"/>
          </a:xfrm>
          <a:prstGeom prst="rect">
            <a:avLst/>
          </a:prstGeom>
        </p:spPr>
        <p:txBody>
          <a:bodyPr vert="horz" wrap="square" lIns="0" tIns="12700" rIns="0" bIns="0" rtlCol="0">
            <a:spAutoFit/>
          </a:bodyPr>
          <a:lstStyle/>
          <a:p>
            <a:pPr marL="12700">
              <a:lnSpc>
                <a:spcPct val="100000"/>
              </a:lnSpc>
              <a:spcBef>
                <a:spcPts val="100"/>
              </a:spcBef>
              <a:tabLst>
                <a:tab pos="998855" algn="l"/>
              </a:tabLst>
            </a:pPr>
            <a:r>
              <a:rPr sz="2000" b="1" spc="-10" dirty="0">
                <a:latin typeface="Arial"/>
                <a:cs typeface="Arial"/>
              </a:rPr>
              <a:t>Figure</a:t>
            </a:r>
            <a:r>
              <a:rPr sz="2000" spc="-10" dirty="0">
                <a:latin typeface="Arial MT"/>
                <a:cs typeface="Arial MT"/>
              </a:rPr>
              <a:t>.</a:t>
            </a:r>
            <a:r>
              <a:rPr sz="2000" dirty="0">
                <a:latin typeface="Arial MT"/>
                <a:cs typeface="Arial MT"/>
              </a:rPr>
              <a:t>	Different</a:t>
            </a:r>
            <a:r>
              <a:rPr sz="2000" spc="-50" dirty="0">
                <a:latin typeface="Arial MT"/>
                <a:cs typeface="Arial MT"/>
              </a:rPr>
              <a:t> </a:t>
            </a:r>
            <a:r>
              <a:rPr sz="2000" dirty="0">
                <a:latin typeface="Arial MT"/>
                <a:cs typeface="Arial MT"/>
              </a:rPr>
              <a:t>forms</a:t>
            </a:r>
            <a:r>
              <a:rPr sz="2000" spc="-50" dirty="0">
                <a:latin typeface="Arial MT"/>
                <a:cs typeface="Arial MT"/>
              </a:rPr>
              <a:t> </a:t>
            </a:r>
            <a:r>
              <a:rPr sz="2000" dirty="0">
                <a:latin typeface="Arial MT"/>
                <a:cs typeface="Arial MT"/>
              </a:rPr>
              <a:t>of</a:t>
            </a:r>
            <a:r>
              <a:rPr sz="2000" spc="-30" dirty="0">
                <a:latin typeface="Arial MT"/>
                <a:cs typeface="Arial MT"/>
              </a:rPr>
              <a:t> </a:t>
            </a:r>
            <a:r>
              <a:rPr sz="2000" dirty="0">
                <a:latin typeface="Arial MT"/>
                <a:cs typeface="Arial MT"/>
              </a:rPr>
              <a:t>transparency</a:t>
            </a:r>
            <a:r>
              <a:rPr sz="2000" spc="-65" dirty="0">
                <a:latin typeface="Arial MT"/>
                <a:cs typeface="Arial MT"/>
              </a:rPr>
              <a:t> </a:t>
            </a:r>
            <a:r>
              <a:rPr sz="2000" dirty="0">
                <a:latin typeface="Arial MT"/>
                <a:cs typeface="Arial MT"/>
              </a:rPr>
              <a:t>in</a:t>
            </a:r>
            <a:r>
              <a:rPr sz="2000" spc="-20" dirty="0">
                <a:latin typeface="Arial MT"/>
                <a:cs typeface="Arial MT"/>
              </a:rPr>
              <a:t> </a:t>
            </a:r>
            <a:r>
              <a:rPr sz="2000" dirty="0">
                <a:latin typeface="Arial MT"/>
                <a:cs typeface="Arial MT"/>
              </a:rPr>
              <a:t>a</a:t>
            </a:r>
            <a:r>
              <a:rPr sz="2000" spc="-25" dirty="0">
                <a:latin typeface="Arial MT"/>
                <a:cs typeface="Arial MT"/>
              </a:rPr>
              <a:t> </a:t>
            </a:r>
            <a:r>
              <a:rPr sz="2000" dirty="0">
                <a:latin typeface="Arial MT"/>
                <a:cs typeface="Arial MT"/>
              </a:rPr>
              <a:t>distributed</a:t>
            </a:r>
            <a:r>
              <a:rPr sz="2000" spc="-60" dirty="0">
                <a:latin typeface="Arial MT"/>
                <a:cs typeface="Arial MT"/>
              </a:rPr>
              <a:t> </a:t>
            </a:r>
            <a:r>
              <a:rPr sz="2000" dirty="0">
                <a:latin typeface="Arial MT"/>
                <a:cs typeface="Arial MT"/>
              </a:rPr>
              <a:t>system</a:t>
            </a:r>
            <a:r>
              <a:rPr sz="2000" spc="-45" dirty="0">
                <a:latin typeface="Arial MT"/>
                <a:cs typeface="Arial MT"/>
              </a:rPr>
              <a:t> </a:t>
            </a:r>
            <a:r>
              <a:rPr sz="2000" dirty="0">
                <a:latin typeface="Arial MT"/>
                <a:cs typeface="Arial MT"/>
              </a:rPr>
              <a:t>(ISO,</a:t>
            </a:r>
            <a:r>
              <a:rPr sz="2000" spc="-60" dirty="0">
                <a:latin typeface="Arial MT"/>
                <a:cs typeface="Arial MT"/>
              </a:rPr>
              <a:t> </a:t>
            </a:r>
            <a:r>
              <a:rPr sz="2000" spc="-10" dirty="0">
                <a:latin typeface="Arial MT"/>
                <a:cs typeface="Arial MT"/>
              </a:rPr>
              <a:t>1995)</a:t>
            </a:r>
            <a:endParaRPr sz="2000">
              <a:latin typeface="Arial MT"/>
              <a:cs typeface="Arial MT"/>
            </a:endParaRPr>
          </a:p>
        </p:txBody>
      </p:sp>
      <p:graphicFrame>
        <p:nvGraphicFramePr>
          <p:cNvPr id="4" name="object 4"/>
          <p:cNvGraphicFramePr>
            <a:graphicFrameLocks noGrp="1"/>
          </p:cNvGraphicFramePr>
          <p:nvPr/>
        </p:nvGraphicFramePr>
        <p:xfrm>
          <a:off x="1204912" y="1128712"/>
          <a:ext cx="10362564" cy="4563110"/>
        </p:xfrm>
        <a:graphic>
          <a:graphicData uri="http://schemas.openxmlformats.org/drawingml/2006/table">
            <a:tbl>
              <a:tblPr firstRow="1" bandRow="1">
                <a:tableStyleId>{2D5ABB26-0587-4C30-8999-92F81FD0307C}</a:tableStyleId>
              </a:tblPr>
              <a:tblGrid>
                <a:gridCol w="2776855">
                  <a:extLst>
                    <a:ext uri="{9D8B030D-6E8A-4147-A177-3AD203B41FA5}">
                      <a16:colId xmlns:a16="http://schemas.microsoft.com/office/drawing/2014/main" val="20000"/>
                    </a:ext>
                  </a:extLst>
                </a:gridCol>
                <a:gridCol w="7585709">
                  <a:extLst>
                    <a:ext uri="{9D8B030D-6E8A-4147-A177-3AD203B41FA5}">
                      <a16:colId xmlns:a16="http://schemas.microsoft.com/office/drawing/2014/main" val="20001"/>
                    </a:ext>
                  </a:extLst>
                </a:gridCol>
              </a:tblGrid>
              <a:tr h="365760">
                <a:tc>
                  <a:txBody>
                    <a:bodyPr/>
                    <a:lstStyle/>
                    <a:p>
                      <a:pPr marL="610870">
                        <a:lnSpc>
                          <a:spcPct val="100000"/>
                        </a:lnSpc>
                        <a:spcBef>
                          <a:spcPts val="350"/>
                        </a:spcBef>
                      </a:pPr>
                      <a:r>
                        <a:rPr sz="1800" b="1" spc="-10" dirty="0">
                          <a:latin typeface="Tahoma"/>
                          <a:cs typeface="Tahoma"/>
                        </a:rPr>
                        <a:t>Transparency</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350"/>
                        </a:spcBef>
                      </a:pPr>
                      <a:r>
                        <a:rPr sz="1800" b="1" spc="-10" dirty="0">
                          <a:latin typeface="Tahoma"/>
                          <a:cs typeface="Tahoma"/>
                        </a:rPr>
                        <a:t>Description</a:t>
                      </a:r>
                      <a:endParaRPr sz="1800">
                        <a:latin typeface="Tahoma"/>
                        <a:cs typeface="Tahoma"/>
                      </a:endParaRPr>
                    </a:p>
                  </a:txBody>
                  <a:tcPr marL="0" marR="0" marT="4445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39445">
                <a:tc>
                  <a:txBody>
                    <a:bodyPr/>
                    <a:lstStyle/>
                    <a:p>
                      <a:pPr marL="91440">
                        <a:lnSpc>
                          <a:spcPct val="100000"/>
                        </a:lnSpc>
                        <a:spcBef>
                          <a:spcPts val="350"/>
                        </a:spcBef>
                      </a:pPr>
                      <a:r>
                        <a:rPr sz="1800" spc="-10" dirty="0">
                          <a:latin typeface="Tahoma"/>
                          <a:cs typeface="Tahoma"/>
                        </a:rPr>
                        <a:t>Access</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50"/>
                        </a:spcBef>
                      </a:pPr>
                      <a:r>
                        <a:rPr sz="1800" dirty="0">
                          <a:latin typeface="Tahoma"/>
                          <a:cs typeface="Tahoma"/>
                        </a:rPr>
                        <a:t>Hide</a:t>
                      </a:r>
                      <a:r>
                        <a:rPr sz="1800" spc="-35" dirty="0">
                          <a:latin typeface="Tahoma"/>
                          <a:cs typeface="Tahoma"/>
                        </a:rPr>
                        <a:t> </a:t>
                      </a:r>
                      <a:r>
                        <a:rPr sz="1800" dirty="0">
                          <a:latin typeface="Tahoma"/>
                          <a:cs typeface="Tahoma"/>
                        </a:rPr>
                        <a:t>differences</a:t>
                      </a:r>
                      <a:r>
                        <a:rPr sz="1800" spc="-45" dirty="0">
                          <a:latin typeface="Tahoma"/>
                          <a:cs typeface="Tahoma"/>
                        </a:rPr>
                        <a:t> </a:t>
                      </a:r>
                      <a:r>
                        <a:rPr sz="1800" dirty="0">
                          <a:latin typeface="Tahoma"/>
                          <a:cs typeface="Tahoma"/>
                        </a:rPr>
                        <a:t>in</a:t>
                      </a:r>
                      <a:r>
                        <a:rPr sz="1800" spc="-55" dirty="0">
                          <a:latin typeface="Tahoma"/>
                          <a:cs typeface="Tahoma"/>
                        </a:rPr>
                        <a:t> </a:t>
                      </a:r>
                      <a:r>
                        <a:rPr sz="1800" dirty="0">
                          <a:latin typeface="Tahoma"/>
                          <a:cs typeface="Tahoma"/>
                        </a:rPr>
                        <a:t>data</a:t>
                      </a:r>
                      <a:r>
                        <a:rPr sz="1800" spc="-30" dirty="0">
                          <a:latin typeface="Tahoma"/>
                          <a:cs typeface="Tahoma"/>
                        </a:rPr>
                        <a:t> </a:t>
                      </a:r>
                      <a:r>
                        <a:rPr sz="1800" dirty="0">
                          <a:latin typeface="Tahoma"/>
                          <a:cs typeface="Tahoma"/>
                        </a:rPr>
                        <a:t>representation</a:t>
                      </a:r>
                      <a:r>
                        <a:rPr sz="1800" spc="-45" dirty="0">
                          <a:latin typeface="Tahoma"/>
                          <a:cs typeface="Tahoma"/>
                        </a:rPr>
                        <a:t> </a:t>
                      </a:r>
                      <a:r>
                        <a:rPr sz="1800" dirty="0">
                          <a:latin typeface="Tahoma"/>
                          <a:cs typeface="Tahoma"/>
                        </a:rPr>
                        <a:t>&amp;</a:t>
                      </a:r>
                      <a:r>
                        <a:rPr sz="1800" spc="-40" dirty="0">
                          <a:latin typeface="Tahoma"/>
                          <a:cs typeface="Tahoma"/>
                        </a:rPr>
                        <a:t> </a:t>
                      </a:r>
                      <a:r>
                        <a:rPr sz="1800" dirty="0">
                          <a:latin typeface="Tahoma"/>
                          <a:cs typeface="Tahoma"/>
                        </a:rPr>
                        <a:t>resource</a:t>
                      </a:r>
                      <a:r>
                        <a:rPr sz="1800" spc="-45" dirty="0">
                          <a:latin typeface="Tahoma"/>
                          <a:cs typeface="Tahoma"/>
                        </a:rPr>
                        <a:t> </a:t>
                      </a:r>
                      <a:r>
                        <a:rPr sz="1800" dirty="0">
                          <a:latin typeface="Tahoma"/>
                          <a:cs typeface="Tahoma"/>
                        </a:rPr>
                        <a:t>access</a:t>
                      </a:r>
                      <a:r>
                        <a:rPr sz="1800" spc="-55" dirty="0">
                          <a:latin typeface="Tahoma"/>
                          <a:cs typeface="Tahoma"/>
                        </a:rPr>
                        <a:t> </a:t>
                      </a:r>
                      <a:r>
                        <a:rPr sz="1800" spc="-10" dirty="0">
                          <a:latin typeface="Tahoma"/>
                          <a:cs typeface="Tahoma"/>
                        </a:rPr>
                        <a:t>(enables</a:t>
                      </a:r>
                      <a:endParaRPr sz="1800">
                        <a:latin typeface="Tahoma"/>
                        <a:cs typeface="Tahoma"/>
                      </a:endParaRPr>
                    </a:p>
                    <a:p>
                      <a:pPr marL="91440">
                        <a:lnSpc>
                          <a:spcPct val="100000"/>
                        </a:lnSpc>
                      </a:pPr>
                      <a:r>
                        <a:rPr sz="1800" spc="-10" dirty="0">
                          <a:latin typeface="Tahoma"/>
                          <a:cs typeface="Tahoma"/>
                        </a:rPr>
                        <a:t>interoperability)</a:t>
                      </a:r>
                      <a:endParaRPr sz="18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71805">
                <a:tc>
                  <a:txBody>
                    <a:bodyPr/>
                    <a:lstStyle/>
                    <a:p>
                      <a:pPr marL="91440">
                        <a:lnSpc>
                          <a:spcPct val="100000"/>
                        </a:lnSpc>
                        <a:spcBef>
                          <a:spcPts val="350"/>
                        </a:spcBef>
                      </a:pPr>
                      <a:r>
                        <a:rPr sz="1800" spc="-10" dirty="0">
                          <a:latin typeface="Tahoma"/>
                          <a:cs typeface="Tahoma"/>
                        </a:rPr>
                        <a:t>Location</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50"/>
                        </a:spcBef>
                      </a:pPr>
                      <a:r>
                        <a:rPr sz="1800" dirty="0">
                          <a:latin typeface="Tahoma"/>
                          <a:cs typeface="Tahoma"/>
                        </a:rPr>
                        <a:t>Hide</a:t>
                      </a:r>
                      <a:r>
                        <a:rPr sz="1800" spc="-20" dirty="0">
                          <a:latin typeface="Tahoma"/>
                          <a:cs typeface="Tahoma"/>
                        </a:rPr>
                        <a:t> </a:t>
                      </a:r>
                      <a:r>
                        <a:rPr sz="1800" dirty="0">
                          <a:latin typeface="Tahoma"/>
                          <a:cs typeface="Tahoma"/>
                        </a:rPr>
                        <a:t>location</a:t>
                      </a:r>
                      <a:r>
                        <a:rPr sz="1800" spc="-30" dirty="0">
                          <a:latin typeface="Tahoma"/>
                          <a:cs typeface="Tahoma"/>
                        </a:rPr>
                        <a:t> </a:t>
                      </a:r>
                      <a:r>
                        <a:rPr sz="1800" dirty="0">
                          <a:latin typeface="Tahoma"/>
                          <a:cs typeface="Tahoma"/>
                        </a:rPr>
                        <a:t>of</a:t>
                      </a:r>
                      <a:r>
                        <a:rPr sz="1800" spc="-30" dirty="0">
                          <a:latin typeface="Tahoma"/>
                          <a:cs typeface="Tahoma"/>
                        </a:rPr>
                        <a:t> </a:t>
                      </a:r>
                      <a:r>
                        <a:rPr sz="1800" dirty="0">
                          <a:latin typeface="Tahoma"/>
                          <a:cs typeface="Tahoma"/>
                        </a:rPr>
                        <a:t>resource</a:t>
                      </a:r>
                      <a:r>
                        <a:rPr sz="1800" spc="-30" dirty="0">
                          <a:latin typeface="Tahoma"/>
                          <a:cs typeface="Tahoma"/>
                        </a:rPr>
                        <a:t> </a:t>
                      </a:r>
                      <a:r>
                        <a:rPr sz="1800" dirty="0">
                          <a:latin typeface="Tahoma"/>
                          <a:cs typeface="Tahoma"/>
                        </a:rPr>
                        <a:t>(can</a:t>
                      </a:r>
                      <a:r>
                        <a:rPr sz="1800" spc="-25" dirty="0">
                          <a:latin typeface="Tahoma"/>
                          <a:cs typeface="Tahoma"/>
                        </a:rPr>
                        <a:t> </a:t>
                      </a:r>
                      <a:r>
                        <a:rPr sz="1800" dirty="0">
                          <a:latin typeface="Tahoma"/>
                          <a:cs typeface="Tahoma"/>
                        </a:rPr>
                        <a:t>use</a:t>
                      </a:r>
                      <a:r>
                        <a:rPr sz="1800" spc="-35" dirty="0">
                          <a:latin typeface="Tahoma"/>
                          <a:cs typeface="Tahoma"/>
                        </a:rPr>
                        <a:t> </a:t>
                      </a:r>
                      <a:r>
                        <a:rPr sz="1800" dirty="0">
                          <a:latin typeface="Tahoma"/>
                          <a:cs typeface="Tahoma"/>
                        </a:rPr>
                        <a:t>resource</a:t>
                      </a:r>
                      <a:r>
                        <a:rPr sz="1800" spc="-30" dirty="0">
                          <a:latin typeface="Tahoma"/>
                          <a:cs typeface="Tahoma"/>
                        </a:rPr>
                        <a:t> </a:t>
                      </a:r>
                      <a:r>
                        <a:rPr sz="1800" dirty="0">
                          <a:latin typeface="Tahoma"/>
                          <a:cs typeface="Tahoma"/>
                        </a:rPr>
                        <a:t>without</a:t>
                      </a:r>
                      <a:r>
                        <a:rPr sz="1800" spc="-30" dirty="0">
                          <a:latin typeface="Tahoma"/>
                          <a:cs typeface="Tahoma"/>
                        </a:rPr>
                        <a:t> </a:t>
                      </a:r>
                      <a:r>
                        <a:rPr sz="1800" dirty="0">
                          <a:latin typeface="Tahoma"/>
                          <a:cs typeface="Tahoma"/>
                        </a:rPr>
                        <a:t>knowing</a:t>
                      </a:r>
                      <a:r>
                        <a:rPr sz="1800" spc="-30" dirty="0">
                          <a:latin typeface="Tahoma"/>
                          <a:cs typeface="Tahoma"/>
                        </a:rPr>
                        <a:t> </a:t>
                      </a:r>
                      <a:r>
                        <a:rPr sz="1800" dirty="0">
                          <a:latin typeface="Tahoma"/>
                          <a:cs typeface="Tahoma"/>
                        </a:rPr>
                        <a:t>its</a:t>
                      </a:r>
                      <a:r>
                        <a:rPr sz="1800" spc="-25" dirty="0">
                          <a:latin typeface="Tahoma"/>
                          <a:cs typeface="Tahoma"/>
                        </a:rPr>
                        <a:t> </a:t>
                      </a:r>
                      <a:r>
                        <a:rPr sz="1800" spc="-10" dirty="0">
                          <a:latin typeface="Tahoma"/>
                          <a:cs typeface="Tahoma"/>
                        </a:rPr>
                        <a:t>location)</a:t>
                      </a:r>
                      <a:endParaRPr sz="18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39445">
                <a:tc>
                  <a:txBody>
                    <a:bodyPr/>
                    <a:lstStyle/>
                    <a:p>
                      <a:pPr marL="91440">
                        <a:lnSpc>
                          <a:spcPct val="100000"/>
                        </a:lnSpc>
                        <a:spcBef>
                          <a:spcPts val="350"/>
                        </a:spcBef>
                      </a:pPr>
                      <a:r>
                        <a:rPr sz="1800" spc="-10" dirty="0">
                          <a:latin typeface="Tahoma"/>
                          <a:cs typeface="Tahoma"/>
                        </a:rPr>
                        <a:t>Migration</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44145">
                        <a:lnSpc>
                          <a:spcPct val="100000"/>
                        </a:lnSpc>
                        <a:spcBef>
                          <a:spcPts val="350"/>
                        </a:spcBef>
                      </a:pPr>
                      <a:r>
                        <a:rPr sz="1800" dirty="0">
                          <a:latin typeface="Tahoma"/>
                          <a:cs typeface="Tahoma"/>
                        </a:rPr>
                        <a:t>Hide</a:t>
                      </a:r>
                      <a:r>
                        <a:rPr sz="1800" spc="-25" dirty="0">
                          <a:latin typeface="Tahoma"/>
                          <a:cs typeface="Tahoma"/>
                        </a:rPr>
                        <a:t> </a:t>
                      </a:r>
                      <a:r>
                        <a:rPr sz="1800" dirty="0">
                          <a:latin typeface="Tahoma"/>
                          <a:cs typeface="Tahoma"/>
                        </a:rPr>
                        <a:t>possibility</a:t>
                      </a:r>
                      <a:r>
                        <a:rPr sz="1800" spc="-5" dirty="0">
                          <a:latin typeface="Tahoma"/>
                          <a:cs typeface="Tahoma"/>
                        </a:rPr>
                        <a:t> </a:t>
                      </a:r>
                      <a:r>
                        <a:rPr sz="1800" dirty="0">
                          <a:latin typeface="Tahoma"/>
                          <a:cs typeface="Tahoma"/>
                        </a:rPr>
                        <a:t>that</a:t>
                      </a:r>
                      <a:r>
                        <a:rPr sz="1800" spc="-40" dirty="0">
                          <a:latin typeface="Tahoma"/>
                          <a:cs typeface="Tahoma"/>
                        </a:rPr>
                        <a:t> </a:t>
                      </a:r>
                      <a:r>
                        <a:rPr sz="1800" dirty="0">
                          <a:latin typeface="Tahoma"/>
                          <a:cs typeface="Tahoma"/>
                        </a:rPr>
                        <a:t>a</a:t>
                      </a:r>
                      <a:r>
                        <a:rPr sz="1800" spc="-25" dirty="0">
                          <a:latin typeface="Tahoma"/>
                          <a:cs typeface="Tahoma"/>
                        </a:rPr>
                        <a:t> </a:t>
                      </a:r>
                      <a:r>
                        <a:rPr sz="1800" dirty="0">
                          <a:latin typeface="Tahoma"/>
                          <a:cs typeface="Tahoma"/>
                        </a:rPr>
                        <a:t>system</a:t>
                      </a:r>
                      <a:r>
                        <a:rPr sz="1800" spc="-40" dirty="0">
                          <a:latin typeface="Tahoma"/>
                          <a:cs typeface="Tahoma"/>
                        </a:rPr>
                        <a:t> </a:t>
                      </a:r>
                      <a:r>
                        <a:rPr sz="1800" dirty="0">
                          <a:latin typeface="Tahoma"/>
                          <a:cs typeface="Tahoma"/>
                        </a:rPr>
                        <a:t>may</a:t>
                      </a:r>
                      <a:r>
                        <a:rPr sz="1800" spc="-30" dirty="0">
                          <a:latin typeface="Tahoma"/>
                          <a:cs typeface="Tahoma"/>
                        </a:rPr>
                        <a:t> </a:t>
                      </a:r>
                      <a:r>
                        <a:rPr sz="1800" dirty="0">
                          <a:latin typeface="Tahoma"/>
                          <a:cs typeface="Tahoma"/>
                        </a:rPr>
                        <a:t>change</a:t>
                      </a:r>
                      <a:r>
                        <a:rPr sz="1800" spc="-40" dirty="0">
                          <a:latin typeface="Tahoma"/>
                          <a:cs typeface="Tahoma"/>
                        </a:rPr>
                        <a:t> </a:t>
                      </a:r>
                      <a:r>
                        <a:rPr sz="1800" dirty="0">
                          <a:latin typeface="Tahoma"/>
                          <a:cs typeface="Tahoma"/>
                        </a:rPr>
                        <a:t>location</a:t>
                      </a:r>
                      <a:r>
                        <a:rPr sz="1800" spc="-15" dirty="0">
                          <a:latin typeface="Tahoma"/>
                          <a:cs typeface="Tahoma"/>
                        </a:rPr>
                        <a:t> </a:t>
                      </a:r>
                      <a:r>
                        <a:rPr sz="1800" dirty="0">
                          <a:latin typeface="Tahoma"/>
                          <a:cs typeface="Tahoma"/>
                        </a:rPr>
                        <a:t>of</a:t>
                      </a:r>
                      <a:r>
                        <a:rPr sz="1800" spc="-30" dirty="0">
                          <a:latin typeface="Tahoma"/>
                          <a:cs typeface="Tahoma"/>
                        </a:rPr>
                        <a:t> </a:t>
                      </a:r>
                      <a:r>
                        <a:rPr sz="1800" dirty="0">
                          <a:latin typeface="Tahoma"/>
                          <a:cs typeface="Tahoma"/>
                        </a:rPr>
                        <a:t>resource</a:t>
                      </a:r>
                      <a:r>
                        <a:rPr sz="1800" spc="-30" dirty="0">
                          <a:latin typeface="Tahoma"/>
                          <a:cs typeface="Tahoma"/>
                        </a:rPr>
                        <a:t> </a:t>
                      </a:r>
                      <a:r>
                        <a:rPr sz="1800" dirty="0">
                          <a:latin typeface="Tahoma"/>
                          <a:cs typeface="Tahoma"/>
                        </a:rPr>
                        <a:t>(no</a:t>
                      </a:r>
                      <a:r>
                        <a:rPr sz="1800" spc="-30" dirty="0">
                          <a:latin typeface="Tahoma"/>
                          <a:cs typeface="Tahoma"/>
                        </a:rPr>
                        <a:t> </a:t>
                      </a:r>
                      <a:r>
                        <a:rPr sz="1800" spc="-10" dirty="0">
                          <a:latin typeface="Tahoma"/>
                          <a:cs typeface="Tahoma"/>
                        </a:rPr>
                        <a:t>effect </a:t>
                      </a:r>
                      <a:r>
                        <a:rPr sz="1800" dirty="0">
                          <a:latin typeface="Tahoma"/>
                          <a:cs typeface="Tahoma"/>
                        </a:rPr>
                        <a:t>on</a:t>
                      </a:r>
                      <a:r>
                        <a:rPr sz="1800" spc="-15" dirty="0">
                          <a:latin typeface="Tahoma"/>
                          <a:cs typeface="Tahoma"/>
                        </a:rPr>
                        <a:t> </a:t>
                      </a:r>
                      <a:r>
                        <a:rPr sz="1800" spc="-10" dirty="0">
                          <a:latin typeface="Tahoma"/>
                          <a:cs typeface="Tahoma"/>
                        </a:rPr>
                        <a:t>access)</a:t>
                      </a:r>
                      <a:endParaRPr sz="18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40080">
                <a:tc>
                  <a:txBody>
                    <a:bodyPr/>
                    <a:lstStyle/>
                    <a:p>
                      <a:pPr marL="91440">
                        <a:lnSpc>
                          <a:spcPct val="100000"/>
                        </a:lnSpc>
                        <a:spcBef>
                          <a:spcPts val="350"/>
                        </a:spcBef>
                      </a:pPr>
                      <a:r>
                        <a:rPr sz="1800" spc="-10" dirty="0">
                          <a:latin typeface="Tahoma"/>
                          <a:cs typeface="Tahoma"/>
                        </a:rPr>
                        <a:t>Replication</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974090">
                        <a:lnSpc>
                          <a:spcPct val="100000"/>
                        </a:lnSpc>
                        <a:spcBef>
                          <a:spcPts val="350"/>
                        </a:spcBef>
                      </a:pPr>
                      <a:r>
                        <a:rPr sz="1800" dirty="0">
                          <a:latin typeface="Tahoma"/>
                          <a:cs typeface="Tahoma"/>
                        </a:rPr>
                        <a:t>Hide</a:t>
                      </a:r>
                      <a:r>
                        <a:rPr sz="1800" spc="-25" dirty="0">
                          <a:latin typeface="Tahoma"/>
                          <a:cs typeface="Tahoma"/>
                        </a:rPr>
                        <a:t> </a:t>
                      </a:r>
                      <a:r>
                        <a:rPr sz="1800" dirty="0">
                          <a:latin typeface="Tahoma"/>
                          <a:cs typeface="Tahoma"/>
                        </a:rPr>
                        <a:t>the</a:t>
                      </a:r>
                      <a:r>
                        <a:rPr sz="1800" spc="-40" dirty="0">
                          <a:latin typeface="Tahoma"/>
                          <a:cs typeface="Tahoma"/>
                        </a:rPr>
                        <a:t> </a:t>
                      </a:r>
                      <a:r>
                        <a:rPr sz="1800" dirty="0">
                          <a:latin typeface="Tahoma"/>
                          <a:cs typeface="Tahoma"/>
                        </a:rPr>
                        <a:t>possibility</a:t>
                      </a:r>
                      <a:r>
                        <a:rPr sz="1800" spc="-10" dirty="0">
                          <a:latin typeface="Tahoma"/>
                          <a:cs typeface="Tahoma"/>
                        </a:rPr>
                        <a:t> </a:t>
                      </a:r>
                      <a:r>
                        <a:rPr sz="1800" dirty="0">
                          <a:latin typeface="Tahoma"/>
                          <a:cs typeface="Tahoma"/>
                        </a:rPr>
                        <a:t>that</a:t>
                      </a:r>
                      <a:r>
                        <a:rPr sz="1800" spc="-40" dirty="0">
                          <a:latin typeface="Tahoma"/>
                          <a:cs typeface="Tahoma"/>
                        </a:rPr>
                        <a:t> </a:t>
                      </a:r>
                      <a:r>
                        <a:rPr sz="1800" dirty="0">
                          <a:latin typeface="Tahoma"/>
                          <a:cs typeface="Tahoma"/>
                        </a:rPr>
                        <a:t>multiple</a:t>
                      </a:r>
                      <a:r>
                        <a:rPr sz="1800" spc="-15" dirty="0">
                          <a:latin typeface="Tahoma"/>
                          <a:cs typeface="Tahoma"/>
                        </a:rPr>
                        <a:t> </a:t>
                      </a:r>
                      <a:r>
                        <a:rPr sz="1800" dirty="0">
                          <a:latin typeface="Tahoma"/>
                          <a:cs typeface="Tahoma"/>
                        </a:rPr>
                        <a:t>copies</a:t>
                      </a:r>
                      <a:r>
                        <a:rPr sz="1800" spc="-30" dirty="0">
                          <a:latin typeface="Tahoma"/>
                          <a:cs typeface="Tahoma"/>
                        </a:rPr>
                        <a:t> </a:t>
                      </a:r>
                      <a:r>
                        <a:rPr sz="1800" dirty="0">
                          <a:latin typeface="Tahoma"/>
                          <a:cs typeface="Tahoma"/>
                        </a:rPr>
                        <a:t>of</a:t>
                      </a:r>
                      <a:r>
                        <a:rPr sz="1800" spc="-30" dirty="0">
                          <a:latin typeface="Tahoma"/>
                          <a:cs typeface="Tahoma"/>
                        </a:rPr>
                        <a:t> </a:t>
                      </a:r>
                      <a:r>
                        <a:rPr sz="1800" dirty="0">
                          <a:latin typeface="Tahoma"/>
                          <a:cs typeface="Tahoma"/>
                        </a:rPr>
                        <a:t>the</a:t>
                      </a:r>
                      <a:r>
                        <a:rPr sz="1800" spc="-50" dirty="0">
                          <a:latin typeface="Tahoma"/>
                          <a:cs typeface="Tahoma"/>
                        </a:rPr>
                        <a:t> </a:t>
                      </a:r>
                      <a:r>
                        <a:rPr sz="1800" dirty="0">
                          <a:latin typeface="Tahoma"/>
                          <a:cs typeface="Tahoma"/>
                        </a:rPr>
                        <a:t>resource</a:t>
                      </a:r>
                      <a:r>
                        <a:rPr sz="1800" spc="-30" dirty="0">
                          <a:latin typeface="Tahoma"/>
                          <a:cs typeface="Tahoma"/>
                        </a:rPr>
                        <a:t> </a:t>
                      </a:r>
                      <a:r>
                        <a:rPr sz="1800" dirty="0">
                          <a:latin typeface="Tahoma"/>
                          <a:cs typeface="Tahoma"/>
                        </a:rPr>
                        <a:t>exist</a:t>
                      </a:r>
                      <a:r>
                        <a:rPr sz="1800" spc="-30" dirty="0">
                          <a:latin typeface="Tahoma"/>
                          <a:cs typeface="Tahoma"/>
                        </a:rPr>
                        <a:t> </a:t>
                      </a:r>
                      <a:r>
                        <a:rPr sz="1800" spc="-20" dirty="0">
                          <a:latin typeface="Tahoma"/>
                          <a:cs typeface="Tahoma"/>
                        </a:rPr>
                        <a:t>(for </a:t>
                      </a:r>
                      <a:r>
                        <a:rPr sz="1800" dirty="0">
                          <a:latin typeface="Tahoma"/>
                          <a:cs typeface="Tahoma"/>
                        </a:rPr>
                        <a:t>reliability</a:t>
                      </a:r>
                      <a:r>
                        <a:rPr sz="1800" spc="-55" dirty="0">
                          <a:latin typeface="Tahoma"/>
                          <a:cs typeface="Tahoma"/>
                        </a:rPr>
                        <a:t> </a:t>
                      </a:r>
                      <a:r>
                        <a:rPr sz="1800" dirty="0">
                          <a:latin typeface="Tahoma"/>
                          <a:cs typeface="Tahoma"/>
                        </a:rPr>
                        <a:t>and/or</a:t>
                      </a:r>
                      <a:r>
                        <a:rPr sz="1800" spc="-75" dirty="0">
                          <a:latin typeface="Tahoma"/>
                          <a:cs typeface="Tahoma"/>
                        </a:rPr>
                        <a:t> </a:t>
                      </a:r>
                      <a:r>
                        <a:rPr sz="1800" spc="-10" dirty="0">
                          <a:latin typeface="Tahoma"/>
                          <a:cs typeface="Tahoma"/>
                        </a:rPr>
                        <a:t>availability)</a:t>
                      </a:r>
                      <a:endParaRPr sz="1800" dirty="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71805">
                <a:tc>
                  <a:txBody>
                    <a:bodyPr/>
                    <a:lstStyle/>
                    <a:p>
                      <a:pPr marL="91440">
                        <a:lnSpc>
                          <a:spcPct val="100000"/>
                        </a:lnSpc>
                        <a:spcBef>
                          <a:spcPts val="350"/>
                        </a:spcBef>
                      </a:pPr>
                      <a:r>
                        <a:rPr sz="1800" spc="-10" dirty="0">
                          <a:latin typeface="Tahoma"/>
                          <a:cs typeface="Tahoma"/>
                        </a:rPr>
                        <a:t>Concurrency</a:t>
                      </a:r>
                      <a:endParaRPr sz="18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50"/>
                        </a:spcBef>
                      </a:pPr>
                      <a:r>
                        <a:rPr sz="1800" dirty="0">
                          <a:latin typeface="Tahoma"/>
                          <a:cs typeface="Tahoma"/>
                        </a:rPr>
                        <a:t>Hide</a:t>
                      </a:r>
                      <a:r>
                        <a:rPr sz="1800" spc="-30" dirty="0">
                          <a:latin typeface="Tahoma"/>
                          <a:cs typeface="Tahoma"/>
                        </a:rPr>
                        <a:t> </a:t>
                      </a:r>
                      <a:r>
                        <a:rPr sz="1800" dirty="0">
                          <a:latin typeface="Tahoma"/>
                          <a:cs typeface="Tahoma"/>
                        </a:rPr>
                        <a:t>the</a:t>
                      </a:r>
                      <a:r>
                        <a:rPr sz="1800" spc="-45" dirty="0">
                          <a:latin typeface="Tahoma"/>
                          <a:cs typeface="Tahoma"/>
                        </a:rPr>
                        <a:t> </a:t>
                      </a:r>
                      <a:r>
                        <a:rPr sz="1800" dirty="0">
                          <a:latin typeface="Tahoma"/>
                          <a:cs typeface="Tahoma"/>
                        </a:rPr>
                        <a:t>possibility</a:t>
                      </a:r>
                      <a:r>
                        <a:rPr sz="1800" spc="-15" dirty="0">
                          <a:latin typeface="Tahoma"/>
                          <a:cs typeface="Tahoma"/>
                        </a:rPr>
                        <a:t> </a:t>
                      </a:r>
                      <a:r>
                        <a:rPr sz="1800" dirty="0">
                          <a:latin typeface="Tahoma"/>
                          <a:cs typeface="Tahoma"/>
                        </a:rPr>
                        <a:t>that</a:t>
                      </a:r>
                      <a:r>
                        <a:rPr sz="1800" spc="-45" dirty="0">
                          <a:latin typeface="Tahoma"/>
                          <a:cs typeface="Tahoma"/>
                        </a:rPr>
                        <a:t> </a:t>
                      </a:r>
                      <a:r>
                        <a:rPr sz="1800" dirty="0">
                          <a:latin typeface="Tahoma"/>
                          <a:cs typeface="Tahoma"/>
                        </a:rPr>
                        <a:t>the</a:t>
                      </a:r>
                      <a:r>
                        <a:rPr sz="1800" spc="-35" dirty="0">
                          <a:latin typeface="Tahoma"/>
                          <a:cs typeface="Tahoma"/>
                        </a:rPr>
                        <a:t> </a:t>
                      </a:r>
                      <a:r>
                        <a:rPr sz="1800" dirty="0">
                          <a:latin typeface="Tahoma"/>
                          <a:cs typeface="Tahoma"/>
                        </a:rPr>
                        <a:t>resource</a:t>
                      </a:r>
                      <a:r>
                        <a:rPr sz="1800" spc="-35" dirty="0">
                          <a:latin typeface="Tahoma"/>
                          <a:cs typeface="Tahoma"/>
                        </a:rPr>
                        <a:t> </a:t>
                      </a:r>
                      <a:r>
                        <a:rPr sz="1800" dirty="0">
                          <a:latin typeface="Tahoma"/>
                          <a:cs typeface="Tahoma"/>
                        </a:rPr>
                        <a:t>may</a:t>
                      </a:r>
                      <a:r>
                        <a:rPr sz="1800" spc="-35" dirty="0">
                          <a:latin typeface="Tahoma"/>
                          <a:cs typeface="Tahoma"/>
                        </a:rPr>
                        <a:t> </a:t>
                      </a:r>
                      <a:r>
                        <a:rPr sz="1800" dirty="0">
                          <a:latin typeface="Tahoma"/>
                          <a:cs typeface="Tahoma"/>
                        </a:rPr>
                        <a:t>be</a:t>
                      </a:r>
                      <a:r>
                        <a:rPr sz="1800" spc="-35" dirty="0">
                          <a:latin typeface="Tahoma"/>
                          <a:cs typeface="Tahoma"/>
                        </a:rPr>
                        <a:t> </a:t>
                      </a:r>
                      <a:r>
                        <a:rPr sz="1800" dirty="0">
                          <a:latin typeface="Tahoma"/>
                          <a:cs typeface="Tahoma"/>
                        </a:rPr>
                        <a:t>shared</a:t>
                      </a:r>
                      <a:r>
                        <a:rPr sz="1800" spc="-35" dirty="0">
                          <a:latin typeface="Tahoma"/>
                          <a:cs typeface="Tahoma"/>
                        </a:rPr>
                        <a:t> </a:t>
                      </a:r>
                      <a:r>
                        <a:rPr sz="1800" spc="-10" dirty="0">
                          <a:latin typeface="Tahoma"/>
                          <a:cs typeface="Tahoma"/>
                        </a:rPr>
                        <a:t>concurrently</a:t>
                      </a:r>
                      <a:endParaRPr sz="18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640080">
                <a:tc>
                  <a:txBody>
                    <a:bodyPr/>
                    <a:lstStyle/>
                    <a:p>
                      <a:pPr marL="91440">
                        <a:lnSpc>
                          <a:spcPct val="100000"/>
                        </a:lnSpc>
                        <a:spcBef>
                          <a:spcPts val="355"/>
                        </a:spcBef>
                      </a:pPr>
                      <a:r>
                        <a:rPr sz="1800" spc="-10" dirty="0">
                          <a:latin typeface="Tahoma"/>
                          <a:cs typeface="Tahoma"/>
                        </a:rPr>
                        <a:t>Failure</a:t>
                      </a:r>
                      <a:endParaRPr sz="1800">
                        <a:latin typeface="Tahoma"/>
                        <a:cs typeface="Tahoma"/>
                      </a:endParaRPr>
                    </a:p>
                  </a:txBody>
                  <a:tcPr marL="0" marR="0" marT="4508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55"/>
                        </a:spcBef>
                      </a:pPr>
                      <a:r>
                        <a:rPr sz="1800" dirty="0">
                          <a:latin typeface="Tahoma"/>
                          <a:cs typeface="Tahoma"/>
                        </a:rPr>
                        <a:t>Hide</a:t>
                      </a:r>
                      <a:r>
                        <a:rPr sz="1800" spc="-30" dirty="0">
                          <a:latin typeface="Tahoma"/>
                          <a:cs typeface="Tahoma"/>
                        </a:rPr>
                        <a:t> </a:t>
                      </a:r>
                      <a:r>
                        <a:rPr sz="1800" dirty="0">
                          <a:latin typeface="Tahoma"/>
                          <a:cs typeface="Tahoma"/>
                        </a:rPr>
                        <a:t>failure</a:t>
                      </a:r>
                      <a:r>
                        <a:rPr sz="1800" spc="-30" dirty="0">
                          <a:latin typeface="Tahoma"/>
                          <a:cs typeface="Tahoma"/>
                        </a:rPr>
                        <a:t> </a:t>
                      </a:r>
                      <a:r>
                        <a:rPr sz="1800" dirty="0">
                          <a:latin typeface="Tahoma"/>
                          <a:cs typeface="Tahoma"/>
                        </a:rPr>
                        <a:t>and</a:t>
                      </a:r>
                      <a:r>
                        <a:rPr sz="1800" spc="-45" dirty="0">
                          <a:latin typeface="Tahoma"/>
                          <a:cs typeface="Tahoma"/>
                        </a:rPr>
                        <a:t> </a:t>
                      </a:r>
                      <a:r>
                        <a:rPr sz="1800" dirty="0">
                          <a:latin typeface="Tahoma"/>
                          <a:cs typeface="Tahoma"/>
                        </a:rPr>
                        <a:t>recovery</a:t>
                      </a:r>
                      <a:r>
                        <a:rPr sz="1800" spc="-30" dirty="0">
                          <a:latin typeface="Tahoma"/>
                          <a:cs typeface="Tahoma"/>
                        </a:rPr>
                        <a:t> </a:t>
                      </a:r>
                      <a:r>
                        <a:rPr sz="1800" dirty="0">
                          <a:latin typeface="Tahoma"/>
                          <a:cs typeface="Tahoma"/>
                        </a:rPr>
                        <a:t>of</a:t>
                      </a:r>
                      <a:r>
                        <a:rPr sz="1800" spc="-35" dirty="0">
                          <a:latin typeface="Tahoma"/>
                          <a:cs typeface="Tahoma"/>
                        </a:rPr>
                        <a:t> </a:t>
                      </a:r>
                      <a:r>
                        <a:rPr sz="1800" dirty="0">
                          <a:latin typeface="Tahoma"/>
                          <a:cs typeface="Tahoma"/>
                        </a:rPr>
                        <a:t>the</a:t>
                      </a:r>
                      <a:r>
                        <a:rPr sz="1800" spc="-40" dirty="0">
                          <a:latin typeface="Tahoma"/>
                          <a:cs typeface="Tahoma"/>
                        </a:rPr>
                        <a:t> </a:t>
                      </a:r>
                      <a:r>
                        <a:rPr sz="1800" dirty="0">
                          <a:latin typeface="Tahoma"/>
                          <a:cs typeface="Tahoma"/>
                        </a:rPr>
                        <a:t>resource.</a:t>
                      </a:r>
                      <a:r>
                        <a:rPr sz="1800" spc="-35" dirty="0">
                          <a:latin typeface="Tahoma"/>
                          <a:cs typeface="Tahoma"/>
                        </a:rPr>
                        <a:t> </a:t>
                      </a:r>
                      <a:r>
                        <a:rPr sz="1800" dirty="0">
                          <a:latin typeface="Tahoma"/>
                          <a:cs typeface="Tahoma"/>
                        </a:rPr>
                        <a:t>How</a:t>
                      </a:r>
                      <a:r>
                        <a:rPr sz="1800" spc="-40" dirty="0">
                          <a:latin typeface="Tahoma"/>
                          <a:cs typeface="Tahoma"/>
                        </a:rPr>
                        <a:t> </a:t>
                      </a:r>
                      <a:r>
                        <a:rPr sz="1800" dirty="0">
                          <a:latin typeface="Tahoma"/>
                          <a:cs typeface="Tahoma"/>
                        </a:rPr>
                        <a:t>does</a:t>
                      </a:r>
                      <a:r>
                        <a:rPr sz="1800" spc="-40" dirty="0">
                          <a:latin typeface="Tahoma"/>
                          <a:cs typeface="Tahoma"/>
                        </a:rPr>
                        <a:t> </a:t>
                      </a:r>
                      <a:r>
                        <a:rPr sz="1800" dirty="0">
                          <a:latin typeface="Tahoma"/>
                          <a:cs typeface="Tahoma"/>
                        </a:rPr>
                        <a:t>one</a:t>
                      </a:r>
                      <a:r>
                        <a:rPr sz="1800" spc="-35" dirty="0">
                          <a:latin typeface="Tahoma"/>
                          <a:cs typeface="Tahoma"/>
                        </a:rPr>
                        <a:t> </a:t>
                      </a:r>
                      <a:r>
                        <a:rPr sz="1800" spc="-10" dirty="0">
                          <a:latin typeface="Tahoma"/>
                          <a:cs typeface="Tahoma"/>
                        </a:rPr>
                        <a:t>differentiate</a:t>
                      </a:r>
                      <a:endParaRPr sz="1800">
                        <a:latin typeface="Tahoma"/>
                        <a:cs typeface="Tahoma"/>
                      </a:endParaRPr>
                    </a:p>
                    <a:p>
                      <a:pPr marL="91440">
                        <a:lnSpc>
                          <a:spcPct val="100000"/>
                        </a:lnSpc>
                      </a:pPr>
                      <a:r>
                        <a:rPr sz="1800" dirty="0">
                          <a:latin typeface="Tahoma"/>
                          <a:cs typeface="Tahoma"/>
                        </a:rPr>
                        <a:t>betw.</a:t>
                      </a:r>
                      <a:r>
                        <a:rPr sz="1800" spc="-50" dirty="0">
                          <a:latin typeface="Tahoma"/>
                          <a:cs typeface="Tahoma"/>
                        </a:rPr>
                        <a:t> </a:t>
                      </a:r>
                      <a:r>
                        <a:rPr sz="1800" dirty="0">
                          <a:latin typeface="Tahoma"/>
                          <a:cs typeface="Tahoma"/>
                        </a:rPr>
                        <a:t>slow</a:t>
                      </a:r>
                      <a:r>
                        <a:rPr sz="1800" spc="-55" dirty="0">
                          <a:latin typeface="Tahoma"/>
                          <a:cs typeface="Tahoma"/>
                        </a:rPr>
                        <a:t> </a:t>
                      </a:r>
                      <a:r>
                        <a:rPr sz="1800" dirty="0">
                          <a:latin typeface="Tahoma"/>
                          <a:cs typeface="Tahoma"/>
                        </a:rPr>
                        <a:t>and</a:t>
                      </a:r>
                      <a:r>
                        <a:rPr sz="1800" spc="-60" dirty="0">
                          <a:latin typeface="Tahoma"/>
                          <a:cs typeface="Tahoma"/>
                        </a:rPr>
                        <a:t> </a:t>
                      </a:r>
                      <a:r>
                        <a:rPr sz="1800" spc="-10" dirty="0">
                          <a:latin typeface="Tahoma"/>
                          <a:cs typeface="Tahoma"/>
                        </a:rPr>
                        <a:t>failed?</a:t>
                      </a:r>
                      <a:endParaRPr sz="1800">
                        <a:latin typeface="Tahoma"/>
                        <a:cs typeface="Tahoma"/>
                      </a:endParaRPr>
                    </a:p>
                  </a:txBody>
                  <a:tcPr marL="0" marR="0" marT="4508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694690">
                <a:tc>
                  <a:txBody>
                    <a:bodyPr/>
                    <a:lstStyle/>
                    <a:p>
                      <a:pPr marL="91440">
                        <a:lnSpc>
                          <a:spcPct val="100000"/>
                        </a:lnSpc>
                        <a:spcBef>
                          <a:spcPts val="355"/>
                        </a:spcBef>
                      </a:pPr>
                      <a:r>
                        <a:rPr sz="1800" spc="-10" dirty="0">
                          <a:latin typeface="Tahoma"/>
                          <a:cs typeface="Tahoma"/>
                        </a:rPr>
                        <a:t>Relocation</a:t>
                      </a:r>
                      <a:endParaRPr sz="1800">
                        <a:latin typeface="Tahoma"/>
                        <a:cs typeface="Tahoma"/>
                      </a:endParaRPr>
                    </a:p>
                  </a:txBody>
                  <a:tcPr marL="0" marR="0" marT="4508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a:lnSpc>
                          <a:spcPct val="100000"/>
                        </a:lnSpc>
                        <a:spcBef>
                          <a:spcPts val="355"/>
                        </a:spcBef>
                      </a:pPr>
                      <a:r>
                        <a:rPr sz="1800" dirty="0">
                          <a:latin typeface="Tahoma"/>
                          <a:cs typeface="Tahoma"/>
                        </a:rPr>
                        <a:t>Hide</a:t>
                      </a:r>
                      <a:r>
                        <a:rPr sz="1800" spc="-30" dirty="0">
                          <a:latin typeface="Tahoma"/>
                          <a:cs typeface="Tahoma"/>
                        </a:rPr>
                        <a:t> </a:t>
                      </a:r>
                      <a:r>
                        <a:rPr sz="1800" dirty="0">
                          <a:latin typeface="Tahoma"/>
                          <a:cs typeface="Tahoma"/>
                        </a:rPr>
                        <a:t>that</a:t>
                      </a:r>
                      <a:r>
                        <a:rPr sz="1800" spc="-45" dirty="0">
                          <a:latin typeface="Tahoma"/>
                          <a:cs typeface="Tahoma"/>
                        </a:rPr>
                        <a:t> </a:t>
                      </a:r>
                      <a:r>
                        <a:rPr sz="1800" dirty="0">
                          <a:latin typeface="Tahoma"/>
                          <a:cs typeface="Tahoma"/>
                        </a:rPr>
                        <a:t>resource</a:t>
                      </a:r>
                      <a:r>
                        <a:rPr sz="1800" spc="-35" dirty="0">
                          <a:latin typeface="Tahoma"/>
                          <a:cs typeface="Tahoma"/>
                        </a:rPr>
                        <a:t> </a:t>
                      </a:r>
                      <a:r>
                        <a:rPr sz="1800" dirty="0">
                          <a:latin typeface="Tahoma"/>
                          <a:cs typeface="Tahoma"/>
                        </a:rPr>
                        <a:t>may</a:t>
                      </a:r>
                      <a:r>
                        <a:rPr sz="1800" spc="-35" dirty="0">
                          <a:latin typeface="Tahoma"/>
                          <a:cs typeface="Tahoma"/>
                        </a:rPr>
                        <a:t> </a:t>
                      </a:r>
                      <a:r>
                        <a:rPr sz="1800" dirty="0">
                          <a:latin typeface="Tahoma"/>
                          <a:cs typeface="Tahoma"/>
                        </a:rPr>
                        <a:t>be</a:t>
                      </a:r>
                      <a:r>
                        <a:rPr sz="1800" spc="-25" dirty="0">
                          <a:latin typeface="Tahoma"/>
                          <a:cs typeface="Tahoma"/>
                        </a:rPr>
                        <a:t> </a:t>
                      </a:r>
                      <a:r>
                        <a:rPr sz="1800" dirty="0">
                          <a:latin typeface="Tahoma"/>
                          <a:cs typeface="Tahoma"/>
                        </a:rPr>
                        <a:t>moved</a:t>
                      </a:r>
                      <a:r>
                        <a:rPr sz="1800" spc="-20" dirty="0">
                          <a:latin typeface="Tahoma"/>
                          <a:cs typeface="Tahoma"/>
                        </a:rPr>
                        <a:t> </a:t>
                      </a:r>
                      <a:r>
                        <a:rPr sz="1800" u="sng" dirty="0">
                          <a:uFill>
                            <a:solidFill>
                              <a:srgbClr val="000000"/>
                            </a:solidFill>
                          </a:uFill>
                          <a:latin typeface="Tahoma"/>
                          <a:cs typeface="Tahoma"/>
                        </a:rPr>
                        <a:t>during</a:t>
                      </a:r>
                      <a:r>
                        <a:rPr sz="1800" u="sng" spc="-35" dirty="0">
                          <a:uFill>
                            <a:solidFill>
                              <a:srgbClr val="000000"/>
                            </a:solidFill>
                          </a:uFill>
                          <a:latin typeface="Tahoma"/>
                          <a:cs typeface="Tahoma"/>
                        </a:rPr>
                        <a:t> </a:t>
                      </a:r>
                      <a:r>
                        <a:rPr sz="1800" u="sng" spc="-25" dirty="0">
                          <a:uFill>
                            <a:solidFill>
                              <a:srgbClr val="000000"/>
                            </a:solidFill>
                          </a:uFill>
                          <a:latin typeface="Tahoma"/>
                          <a:cs typeface="Tahoma"/>
                        </a:rPr>
                        <a:t>use</a:t>
                      </a:r>
                      <a:endParaRPr sz="1800" dirty="0">
                        <a:latin typeface="Tahoma"/>
                        <a:cs typeface="Tahoma"/>
                      </a:endParaRPr>
                    </a:p>
                  </a:txBody>
                  <a:tcPr marL="0" marR="0" marT="4508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2806065">
              <a:lnSpc>
                <a:spcPct val="100000"/>
              </a:lnSpc>
              <a:spcBef>
                <a:spcPts val="105"/>
              </a:spcBef>
            </a:pPr>
            <a:r>
              <a:rPr spc="-10" dirty="0"/>
              <a:t>Openness</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18</a:t>
            </a:fld>
            <a:endParaRPr spc="-25" dirty="0"/>
          </a:p>
        </p:txBody>
      </p:sp>
      <p:sp>
        <p:nvSpPr>
          <p:cNvPr id="3" name="object 3"/>
          <p:cNvSpPr txBox="1"/>
          <p:nvPr/>
        </p:nvSpPr>
        <p:spPr>
          <a:xfrm>
            <a:off x="993139" y="1966925"/>
            <a:ext cx="10125710" cy="3790315"/>
          </a:xfrm>
          <a:prstGeom prst="rect">
            <a:avLst/>
          </a:prstGeom>
        </p:spPr>
        <p:txBody>
          <a:bodyPr vert="horz" wrap="square" lIns="0" tIns="50800" rIns="0" bIns="0" rtlCol="0">
            <a:spAutoFit/>
          </a:bodyPr>
          <a:lstStyle/>
          <a:p>
            <a:pPr marL="355600" marR="335280" indent="-343535">
              <a:lnSpc>
                <a:spcPct val="89700"/>
              </a:lnSpc>
              <a:spcBef>
                <a:spcPts val="400"/>
              </a:spcBef>
              <a:buChar char="•"/>
              <a:tabLst>
                <a:tab pos="355600" algn="l"/>
                <a:tab pos="6950075" algn="l"/>
              </a:tabLst>
            </a:pPr>
            <a:r>
              <a:rPr sz="2400" dirty="0">
                <a:latin typeface="Times New Roman"/>
                <a:cs typeface="Times New Roman"/>
              </a:rPr>
              <a:t>An</a:t>
            </a:r>
            <a:r>
              <a:rPr sz="2400" spc="-15" dirty="0">
                <a:latin typeface="Times New Roman"/>
                <a:cs typeface="Times New Roman"/>
              </a:rPr>
              <a:t> </a:t>
            </a:r>
            <a:r>
              <a:rPr sz="2400" b="1" dirty="0">
                <a:latin typeface="Times New Roman"/>
                <a:cs typeface="Times New Roman"/>
              </a:rPr>
              <a:t>open</a:t>
            </a:r>
            <a:r>
              <a:rPr sz="2400" b="1" spc="-20" dirty="0">
                <a:latin typeface="Times New Roman"/>
                <a:cs typeface="Times New Roman"/>
              </a:rPr>
              <a:t> </a:t>
            </a:r>
            <a:r>
              <a:rPr sz="2400" b="1" dirty="0">
                <a:latin typeface="Times New Roman"/>
                <a:cs typeface="Times New Roman"/>
              </a:rPr>
              <a:t>distributed</a:t>
            </a:r>
            <a:r>
              <a:rPr sz="2400" b="1" spc="-25" dirty="0">
                <a:latin typeface="Times New Roman"/>
                <a:cs typeface="Times New Roman"/>
              </a:rPr>
              <a:t> </a:t>
            </a:r>
            <a:r>
              <a:rPr sz="2400" b="1" dirty="0">
                <a:latin typeface="Times New Roman"/>
                <a:cs typeface="Times New Roman"/>
              </a:rPr>
              <a:t>system</a:t>
            </a:r>
            <a:r>
              <a:rPr sz="2400" b="1" spc="-10" dirty="0">
                <a:latin typeface="Times New Roman"/>
                <a:cs typeface="Times New Roman"/>
              </a:rPr>
              <a:t> </a:t>
            </a:r>
            <a:r>
              <a:rPr sz="2400" dirty="0">
                <a:latin typeface="Times New Roman"/>
                <a:cs typeface="Times New Roman"/>
              </a:rPr>
              <a:t>“offers</a:t>
            </a:r>
            <a:r>
              <a:rPr sz="2400" spc="-10" dirty="0">
                <a:latin typeface="Times New Roman"/>
                <a:cs typeface="Times New Roman"/>
              </a:rPr>
              <a:t> </a:t>
            </a:r>
            <a:r>
              <a:rPr sz="2400" dirty="0">
                <a:latin typeface="Times New Roman"/>
                <a:cs typeface="Times New Roman"/>
              </a:rPr>
              <a:t>services</a:t>
            </a:r>
            <a:r>
              <a:rPr sz="2400" spc="-35" dirty="0">
                <a:latin typeface="Times New Roman"/>
                <a:cs typeface="Times New Roman"/>
              </a:rPr>
              <a:t> </a:t>
            </a:r>
            <a:r>
              <a:rPr sz="2400" dirty="0">
                <a:latin typeface="Times New Roman"/>
                <a:cs typeface="Times New Roman"/>
              </a:rPr>
              <a:t>according</a:t>
            </a:r>
            <a:r>
              <a:rPr sz="2400" spc="-40"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standard</a:t>
            </a:r>
            <a:r>
              <a:rPr sz="2400" spc="-40" dirty="0">
                <a:latin typeface="Times New Roman"/>
                <a:cs typeface="Times New Roman"/>
              </a:rPr>
              <a:t> </a:t>
            </a:r>
            <a:r>
              <a:rPr sz="2400" dirty="0">
                <a:latin typeface="Times New Roman"/>
                <a:cs typeface="Times New Roman"/>
              </a:rPr>
              <a:t>rules</a:t>
            </a:r>
            <a:r>
              <a:rPr sz="2400" spc="-30" dirty="0">
                <a:latin typeface="Times New Roman"/>
                <a:cs typeface="Times New Roman"/>
              </a:rPr>
              <a:t> </a:t>
            </a:r>
            <a:r>
              <a:rPr sz="2400" spc="-20" dirty="0">
                <a:latin typeface="Times New Roman"/>
                <a:cs typeface="Times New Roman"/>
              </a:rPr>
              <a:t>that </a:t>
            </a:r>
            <a:r>
              <a:rPr sz="2400" dirty="0">
                <a:latin typeface="Times New Roman"/>
                <a:cs typeface="Times New Roman"/>
              </a:rPr>
              <a:t>describe</a:t>
            </a:r>
            <a:r>
              <a:rPr sz="2400" spc="-35"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syntax</a:t>
            </a:r>
            <a:r>
              <a:rPr sz="2400" spc="-2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semantics</a:t>
            </a:r>
            <a:r>
              <a:rPr sz="2400" spc="-3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those</a:t>
            </a:r>
            <a:r>
              <a:rPr sz="2400" spc="-25" dirty="0">
                <a:latin typeface="Times New Roman"/>
                <a:cs typeface="Times New Roman"/>
              </a:rPr>
              <a:t> </a:t>
            </a:r>
            <a:r>
              <a:rPr sz="2400" spc="-10" dirty="0">
                <a:latin typeface="Times New Roman"/>
                <a:cs typeface="Times New Roman"/>
              </a:rPr>
              <a:t>services.”</a:t>
            </a:r>
            <a:r>
              <a:rPr sz="2400" dirty="0">
                <a:latin typeface="Times New Roman"/>
                <a:cs typeface="Times New Roman"/>
              </a:rPr>
              <a:t>	In</a:t>
            </a:r>
            <a:r>
              <a:rPr sz="2400" spc="-30" dirty="0">
                <a:latin typeface="Times New Roman"/>
                <a:cs typeface="Times New Roman"/>
              </a:rPr>
              <a:t> </a:t>
            </a:r>
            <a:r>
              <a:rPr sz="2400" dirty="0">
                <a:latin typeface="Times New Roman"/>
                <a:cs typeface="Times New Roman"/>
              </a:rPr>
              <a:t>other</a:t>
            </a:r>
            <a:r>
              <a:rPr sz="2400" spc="-45" dirty="0">
                <a:latin typeface="Times New Roman"/>
                <a:cs typeface="Times New Roman"/>
              </a:rPr>
              <a:t> </a:t>
            </a:r>
            <a:r>
              <a:rPr sz="2400" dirty="0">
                <a:latin typeface="Times New Roman"/>
                <a:cs typeface="Times New Roman"/>
              </a:rPr>
              <a:t>words,</a:t>
            </a:r>
            <a:r>
              <a:rPr sz="2400" spc="-15" dirty="0">
                <a:latin typeface="Times New Roman"/>
                <a:cs typeface="Times New Roman"/>
              </a:rPr>
              <a:t> </a:t>
            </a:r>
            <a:r>
              <a:rPr sz="2400" spc="-25" dirty="0">
                <a:latin typeface="Times New Roman"/>
                <a:cs typeface="Times New Roman"/>
              </a:rPr>
              <a:t>the </a:t>
            </a:r>
            <a:r>
              <a:rPr sz="2400" dirty="0">
                <a:latin typeface="Times New Roman"/>
                <a:cs typeface="Times New Roman"/>
              </a:rPr>
              <a:t>interfaces</a:t>
            </a:r>
            <a:r>
              <a:rPr sz="2400" spc="-3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 system</a:t>
            </a:r>
            <a:r>
              <a:rPr sz="2400" spc="-20"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clearly</a:t>
            </a:r>
            <a:r>
              <a:rPr sz="2400" spc="-40" dirty="0">
                <a:latin typeface="Times New Roman"/>
                <a:cs typeface="Times New Roman"/>
              </a:rPr>
              <a:t> </a:t>
            </a:r>
            <a:r>
              <a:rPr sz="2400" dirty="0">
                <a:latin typeface="Times New Roman"/>
                <a:cs typeface="Times New Roman"/>
              </a:rPr>
              <a:t>specified</a:t>
            </a:r>
            <a:r>
              <a:rPr sz="2400" spc="-2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freely</a:t>
            </a:r>
            <a:r>
              <a:rPr sz="2400" spc="-5" dirty="0">
                <a:latin typeface="Times New Roman"/>
                <a:cs typeface="Times New Roman"/>
              </a:rPr>
              <a:t> </a:t>
            </a:r>
            <a:r>
              <a:rPr sz="2400" spc="-10" dirty="0">
                <a:latin typeface="Times New Roman"/>
                <a:cs typeface="Times New Roman"/>
              </a:rPr>
              <a:t>available</a:t>
            </a:r>
            <a:r>
              <a:rPr sz="2800" spc="-10" dirty="0">
                <a:latin typeface="Times New Roman"/>
                <a:cs typeface="Times New Roman"/>
              </a:rPr>
              <a:t>.</a:t>
            </a:r>
            <a:endParaRPr sz="2800">
              <a:latin typeface="Times New Roman"/>
              <a:cs typeface="Times New Roman"/>
            </a:endParaRPr>
          </a:p>
          <a:p>
            <a:pPr marL="756285" lvl="1" indent="-286385">
              <a:lnSpc>
                <a:spcPct val="100000"/>
              </a:lnSpc>
              <a:spcBef>
                <a:spcPts val="270"/>
              </a:spcBef>
              <a:buChar char="–"/>
              <a:tabLst>
                <a:tab pos="756285" algn="l"/>
              </a:tabLst>
            </a:pPr>
            <a:r>
              <a:rPr sz="2000" dirty="0">
                <a:latin typeface="Times New Roman"/>
                <a:cs typeface="Times New Roman"/>
              </a:rPr>
              <a:t>Compare</a:t>
            </a:r>
            <a:r>
              <a:rPr sz="2000" spc="-2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network</a:t>
            </a:r>
            <a:r>
              <a:rPr sz="2000" spc="-40" dirty="0">
                <a:latin typeface="Times New Roman"/>
                <a:cs typeface="Times New Roman"/>
              </a:rPr>
              <a:t> </a:t>
            </a:r>
            <a:r>
              <a:rPr sz="2000" spc="-10" dirty="0">
                <a:latin typeface="Times New Roman"/>
                <a:cs typeface="Times New Roman"/>
              </a:rPr>
              <a:t>protocols</a:t>
            </a:r>
            <a:endParaRPr sz="2000">
              <a:latin typeface="Times New Roman"/>
              <a:cs typeface="Times New Roman"/>
            </a:endParaRPr>
          </a:p>
          <a:p>
            <a:pPr marL="756285" lvl="1" indent="-286385">
              <a:lnSpc>
                <a:spcPct val="100000"/>
              </a:lnSpc>
              <a:spcBef>
                <a:spcPts val="240"/>
              </a:spcBef>
              <a:buFont typeface="Times New Roman"/>
              <a:buChar char="–"/>
              <a:tabLst>
                <a:tab pos="756285" algn="l"/>
              </a:tabLst>
            </a:pPr>
            <a:r>
              <a:rPr sz="2000" i="1" dirty="0">
                <a:latin typeface="Times New Roman"/>
                <a:cs typeface="Times New Roman"/>
              </a:rPr>
              <a:t>Not</a:t>
            </a:r>
            <a:r>
              <a:rPr sz="2000" i="1" spc="-20" dirty="0">
                <a:latin typeface="Times New Roman"/>
                <a:cs typeface="Times New Roman"/>
              </a:rPr>
              <a:t> </a:t>
            </a:r>
            <a:r>
              <a:rPr sz="2000" spc="-10" dirty="0">
                <a:latin typeface="Times New Roman"/>
                <a:cs typeface="Times New Roman"/>
              </a:rPr>
              <a:t>proprietary</a:t>
            </a:r>
            <a:endParaRPr sz="2000">
              <a:latin typeface="Times New Roman"/>
              <a:cs typeface="Times New Roman"/>
            </a:endParaRPr>
          </a:p>
          <a:p>
            <a:pPr marL="355600" marR="712470" indent="-343535">
              <a:lnSpc>
                <a:spcPts val="2590"/>
              </a:lnSpc>
              <a:spcBef>
                <a:spcPts val="600"/>
              </a:spcBef>
              <a:buFont typeface="Times New Roman"/>
              <a:buChar char="•"/>
              <a:tabLst>
                <a:tab pos="355600" algn="l"/>
              </a:tabLst>
            </a:pPr>
            <a:r>
              <a:rPr sz="2400" b="1" dirty="0">
                <a:latin typeface="Times New Roman"/>
                <a:cs typeface="Times New Roman"/>
              </a:rPr>
              <a:t>Interface</a:t>
            </a:r>
            <a:r>
              <a:rPr sz="2400" b="1" spc="-65" dirty="0">
                <a:latin typeface="Times New Roman"/>
                <a:cs typeface="Times New Roman"/>
              </a:rPr>
              <a:t> </a:t>
            </a:r>
            <a:r>
              <a:rPr sz="2400" b="1" dirty="0">
                <a:latin typeface="Times New Roman"/>
                <a:cs typeface="Times New Roman"/>
              </a:rPr>
              <a:t>Definition/Description</a:t>
            </a:r>
            <a:r>
              <a:rPr sz="2400" b="1" spc="-70" dirty="0">
                <a:latin typeface="Times New Roman"/>
                <a:cs typeface="Times New Roman"/>
              </a:rPr>
              <a:t> </a:t>
            </a:r>
            <a:r>
              <a:rPr sz="2400" b="1" dirty="0">
                <a:latin typeface="Times New Roman"/>
                <a:cs typeface="Times New Roman"/>
              </a:rPr>
              <a:t>Languages</a:t>
            </a:r>
            <a:r>
              <a:rPr sz="2400" b="1" spc="-30" dirty="0">
                <a:latin typeface="Times New Roman"/>
                <a:cs typeface="Times New Roman"/>
              </a:rPr>
              <a:t> </a:t>
            </a:r>
            <a:r>
              <a:rPr sz="2400" b="1" dirty="0">
                <a:latin typeface="Times New Roman"/>
                <a:cs typeface="Times New Roman"/>
              </a:rPr>
              <a:t>(IDL):</a:t>
            </a:r>
            <a:r>
              <a:rPr sz="2400" b="1" spc="-15" dirty="0">
                <a:latin typeface="Times New Roman"/>
                <a:cs typeface="Times New Roman"/>
              </a:rPr>
              <a:t> </a:t>
            </a:r>
            <a:r>
              <a:rPr sz="2400" dirty="0">
                <a:latin typeface="Times New Roman"/>
                <a:cs typeface="Times New Roman"/>
              </a:rPr>
              <a:t>used</a:t>
            </a:r>
            <a:r>
              <a:rPr sz="2400" spc="-40" dirty="0">
                <a:latin typeface="Times New Roman"/>
                <a:cs typeface="Times New Roman"/>
              </a:rPr>
              <a:t> </a:t>
            </a:r>
            <a:r>
              <a:rPr sz="2400" dirty="0">
                <a:latin typeface="Times New Roman"/>
                <a:cs typeface="Times New Roman"/>
              </a:rPr>
              <a:t>to</a:t>
            </a:r>
            <a:r>
              <a:rPr sz="2400" spc="-50" dirty="0">
                <a:latin typeface="Times New Roman"/>
                <a:cs typeface="Times New Roman"/>
              </a:rPr>
              <a:t> </a:t>
            </a:r>
            <a:r>
              <a:rPr sz="2400" dirty="0">
                <a:latin typeface="Times New Roman"/>
                <a:cs typeface="Times New Roman"/>
              </a:rPr>
              <a:t>describe</a:t>
            </a:r>
            <a:r>
              <a:rPr sz="2400" spc="-55" dirty="0">
                <a:latin typeface="Times New Roman"/>
                <a:cs typeface="Times New Roman"/>
              </a:rPr>
              <a:t> </a:t>
            </a:r>
            <a:r>
              <a:rPr sz="2400" spc="-25" dirty="0">
                <a:latin typeface="Times New Roman"/>
                <a:cs typeface="Times New Roman"/>
              </a:rPr>
              <a:t>the </a:t>
            </a:r>
            <a:r>
              <a:rPr sz="2400" dirty="0">
                <a:latin typeface="Times New Roman"/>
                <a:cs typeface="Times New Roman"/>
              </a:rPr>
              <a:t>interfaces</a:t>
            </a:r>
            <a:r>
              <a:rPr sz="2400" spc="-45" dirty="0">
                <a:latin typeface="Times New Roman"/>
                <a:cs typeface="Times New Roman"/>
              </a:rPr>
              <a:t> </a:t>
            </a:r>
            <a:r>
              <a:rPr sz="2400" dirty="0">
                <a:latin typeface="Times New Roman"/>
                <a:cs typeface="Times New Roman"/>
              </a:rPr>
              <a:t>between</a:t>
            </a:r>
            <a:r>
              <a:rPr sz="2400" spc="-5" dirty="0">
                <a:latin typeface="Times New Roman"/>
                <a:cs typeface="Times New Roman"/>
              </a:rPr>
              <a:t> </a:t>
            </a:r>
            <a:r>
              <a:rPr sz="2400" dirty="0">
                <a:latin typeface="Times New Roman"/>
                <a:cs typeface="Times New Roman"/>
              </a:rPr>
              <a:t>software</a:t>
            </a:r>
            <a:r>
              <a:rPr sz="2400" spc="-15" dirty="0">
                <a:latin typeface="Times New Roman"/>
                <a:cs typeface="Times New Roman"/>
              </a:rPr>
              <a:t> </a:t>
            </a:r>
            <a:r>
              <a:rPr sz="2400" dirty="0">
                <a:latin typeface="Times New Roman"/>
                <a:cs typeface="Times New Roman"/>
              </a:rPr>
              <a:t>components,</a:t>
            </a:r>
            <a:r>
              <a:rPr sz="2400" spc="-5" dirty="0">
                <a:latin typeface="Times New Roman"/>
                <a:cs typeface="Times New Roman"/>
              </a:rPr>
              <a:t> </a:t>
            </a:r>
            <a:r>
              <a:rPr sz="2400" dirty="0">
                <a:latin typeface="Times New Roman"/>
                <a:cs typeface="Times New Roman"/>
              </a:rPr>
              <a:t>usually</a:t>
            </a:r>
            <a:r>
              <a:rPr sz="2400" spc="-2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dirty="0">
                <a:latin typeface="Times New Roman"/>
                <a:cs typeface="Times New Roman"/>
              </a:rPr>
              <a:t>distributed</a:t>
            </a:r>
            <a:r>
              <a:rPr sz="2400" spc="-45"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a:p>
            <a:pPr marL="756285" lvl="1" indent="-286385">
              <a:lnSpc>
                <a:spcPct val="100000"/>
              </a:lnSpc>
              <a:spcBef>
                <a:spcPts val="220"/>
              </a:spcBef>
              <a:buChar char="–"/>
              <a:tabLst>
                <a:tab pos="756285" algn="l"/>
              </a:tabLst>
            </a:pPr>
            <a:r>
              <a:rPr sz="2000" dirty="0">
                <a:latin typeface="Times New Roman"/>
                <a:cs typeface="Times New Roman"/>
              </a:rPr>
              <a:t>Definitions</a:t>
            </a:r>
            <a:r>
              <a:rPr sz="2000" spc="-55" dirty="0">
                <a:latin typeface="Times New Roman"/>
                <a:cs typeface="Times New Roman"/>
              </a:rPr>
              <a:t> </a:t>
            </a:r>
            <a:r>
              <a:rPr sz="2000" dirty="0">
                <a:latin typeface="Times New Roman"/>
                <a:cs typeface="Times New Roman"/>
              </a:rPr>
              <a:t>are</a:t>
            </a:r>
            <a:r>
              <a:rPr sz="2000" spc="-25" dirty="0">
                <a:latin typeface="Times New Roman"/>
                <a:cs typeface="Times New Roman"/>
              </a:rPr>
              <a:t> </a:t>
            </a:r>
            <a:r>
              <a:rPr sz="2000" dirty="0">
                <a:latin typeface="Times New Roman"/>
                <a:cs typeface="Times New Roman"/>
              </a:rPr>
              <a:t>language</a:t>
            </a:r>
            <a:r>
              <a:rPr sz="2000" spc="-40" dirty="0">
                <a:latin typeface="Times New Roman"/>
                <a:cs typeface="Times New Roman"/>
              </a:rPr>
              <a:t> </a:t>
            </a:r>
            <a:r>
              <a:rPr sz="2000" dirty="0">
                <a:latin typeface="Times New Roman"/>
                <a:cs typeface="Times New Roman"/>
              </a:rPr>
              <a:t>&amp;</a:t>
            </a:r>
            <a:r>
              <a:rPr sz="2000" spc="-15" dirty="0">
                <a:latin typeface="Times New Roman"/>
                <a:cs typeface="Times New Roman"/>
              </a:rPr>
              <a:t> </a:t>
            </a:r>
            <a:r>
              <a:rPr sz="2000" dirty="0">
                <a:latin typeface="Times New Roman"/>
                <a:cs typeface="Times New Roman"/>
              </a:rPr>
              <a:t>machine</a:t>
            </a:r>
            <a:r>
              <a:rPr sz="2000" spc="-15" dirty="0">
                <a:latin typeface="Times New Roman"/>
                <a:cs typeface="Times New Roman"/>
              </a:rPr>
              <a:t> </a:t>
            </a:r>
            <a:r>
              <a:rPr sz="2000" spc="-10" dirty="0">
                <a:latin typeface="Times New Roman"/>
                <a:cs typeface="Times New Roman"/>
              </a:rPr>
              <a:t>independent</a:t>
            </a:r>
            <a:endParaRPr sz="2000">
              <a:latin typeface="Times New Roman"/>
              <a:cs typeface="Times New Roman"/>
            </a:endParaRPr>
          </a:p>
          <a:p>
            <a:pPr marL="756285" lvl="1" indent="-286385">
              <a:lnSpc>
                <a:spcPts val="2280"/>
              </a:lnSpc>
              <a:spcBef>
                <a:spcPts val="240"/>
              </a:spcBef>
              <a:buChar char="–"/>
              <a:tabLst>
                <a:tab pos="756285" algn="l"/>
              </a:tabLst>
            </a:pPr>
            <a:r>
              <a:rPr sz="2000" dirty="0">
                <a:latin typeface="Times New Roman"/>
                <a:cs typeface="Times New Roman"/>
              </a:rPr>
              <a:t>Support</a:t>
            </a:r>
            <a:r>
              <a:rPr sz="2000" spc="-55" dirty="0">
                <a:latin typeface="Times New Roman"/>
                <a:cs typeface="Times New Roman"/>
              </a:rPr>
              <a:t> </a:t>
            </a:r>
            <a:r>
              <a:rPr sz="2000" dirty="0">
                <a:latin typeface="Times New Roman"/>
                <a:cs typeface="Times New Roman"/>
              </a:rPr>
              <a:t>communication</a:t>
            </a:r>
            <a:r>
              <a:rPr sz="2000" spc="-30" dirty="0">
                <a:latin typeface="Times New Roman"/>
                <a:cs typeface="Times New Roman"/>
              </a:rPr>
              <a:t> </a:t>
            </a:r>
            <a:r>
              <a:rPr sz="2000" dirty="0">
                <a:latin typeface="Times New Roman"/>
                <a:cs typeface="Times New Roman"/>
              </a:rPr>
              <a:t>between</a:t>
            </a:r>
            <a:r>
              <a:rPr sz="2000" spc="-30" dirty="0">
                <a:latin typeface="Times New Roman"/>
                <a:cs typeface="Times New Roman"/>
              </a:rPr>
              <a:t> </a:t>
            </a:r>
            <a:r>
              <a:rPr sz="2000" dirty="0">
                <a:latin typeface="Times New Roman"/>
                <a:cs typeface="Times New Roman"/>
              </a:rPr>
              <a:t>systems</a:t>
            </a:r>
            <a:r>
              <a:rPr sz="2000" spc="-20" dirty="0">
                <a:latin typeface="Times New Roman"/>
                <a:cs typeface="Times New Roman"/>
              </a:rPr>
              <a:t> </a:t>
            </a:r>
            <a:r>
              <a:rPr sz="2000" dirty="0">
                <a:latin typeface="Times New Roman"/>
                <a:cs typeface="Times New Roman"/>
              </a:rPr>
              <a:t>using</a:t>
            </a:r>
            <a:r>
              <a:rPr sz="2000" spc="-45" dirty="0">
                <a:latin typeface="Times New Roman"/>
                <a:cs typeface="Times New Roman"/>
              </a:rPr>
              <a:t> </a:t>
            </a:r>
            <a:r>
              <a:rPr sz="2000" dirty="0">
                <a:latin typeface="Times New Roman"/>
                <a:cs typeface="Times New Roman"/>
              </a:rPr>
              <a:t>different</a:t>
            </a:r>
            <a:r>
              <a:rPr sz="2000" spc="-65" dirty="0">
                <a:latin typeface="Times New Roman"/>
                <a:cs typeface="Times New Roman"/>
              </a:rPr>
              <a:t> </a:t>
            </a:r>
            <a:r>
              <a:rPr sz="2000" dirty="0">
                <a:latin typeface="Times New Roman"/>
                <a:cs typeface="Times New Roman"/>
              </a:rPr>
              <a:t>OS/programming</a:t>
            </a:r>
            <a:r>
              <a:rPr sz="2000" spc="-40" dirty="0">
                <a:latin typeface="Times New Roman"/>
                <a:cs typeface="Times New Roman"/>
              </a:rPr>
              <a:t> </a:t>
            </a:r>
            <a:r>
              <a:rPr sz="2000" dirty="0">
                <a:latin typeface="Times New Roman"/>
                <a:cs typeface="Times New Roman"/>
              </a:rPr>
              <a:t>languages;</a:t>
            </a:r>
            <a:r>
              <a:rPr sz="2000" spc="-65" dirty="0">
                <a:latin typeface="Times New Roman"/>
                <a:cs typeface="Times New Roman"/>
              </a:rPr>
              <a:t> </a:t>
            </a:r>
            <a:r>
              <a:rPr sz="2000" dirty="0">
                <a:latin typeface="Times New Roman"/>
                <a:cs typeface="Times New Roman"/>
              </a:rPr>
              <a:t>e.g.</a:t>
            </a:r>
            <a:r>
              <a:rPr sz="2000" spc="-15" dirty="0">
                <a:latin typeface="Times New Roman"/>
                <a:cs typeface="Times New Roman"/>
              </a:rPr>
              <a:t> </a:t>
            </a:r>
            <a:r>
              <a:rPr sz="2000" spc="-50" dirty="0">
                <a:latin typeface="Times New Roman"/>
                <a:cs typeface="Times New Roman"/>
              </a:rPr>
              <a:t>a</a:t>
            </a:r>
            <a:endParaRPr sz="2000">
              <a:latin typeface="Times New Roman"/>
              <a:cs typeface="Times New Roman"/>
            </a:endParaRPr>
          </a:p>
          <a:p>
            <a:pPr marL="756285">
              <a:lnSpc>
                <a:spcPts val="2280"/>
              </a:lnSpc>
            </a:pPr>
            <a:r>
              <a:rPr sz="2000" dirty="0">
                <a:latin typeface="Times New Roman"/>
                <a:cs typeface="Times New Roman"/>
              </a:rPr>
              <a:t>C++</a:t>
            </a:r>
            <a:r>
              <a:rPr sz="2000" spc="-30" dirty="0">
                <a:latin typeface="Times New Roman"/>
                <a:cs typeface="Times New Roman"/>
              </a:rPr>
              <a:t> </a:t>
            </a:r>
            <a:r>
              <a:rPr sz="2000" dirty="0">
                <a:latin typeface="Times New Roman"/>
                <a:cs typeface="Times New Roman"/>
              </a:rPr>
              <a:t>program</a:t>
            </a:r>
            <a:r>
              <a:rPr sz="2000" spc="-45" dirty="0">
                <a:latin typeface="Times New Roman"/>
                <a:cs typeface="Times New Roman"/>
              </a:rPr>
              <a:t> </a:t>
            </a:r>
            <a:r>
              <a:rPr sz="2000" dirty="0">
                <a:latin typeface="Times New Roman"/>
                <a:cs typeface="Times New Roman"/>
              </a:rPr>
              <a:t>running</a:t>
            </a:r>
            <a:r>
              <a:rPr sz="2000" spc="-4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Windows</a:t>
            </a:r>
            <a:r>
              <a:rPr sz="2000" spc="445" dirty="0">
                <a:latin typeface="Times New Roman"/>
                <a:cs typeface="Times New Roman"/>
              </a:rPr>
              <a:t> </a:t>
            </a:r>
            <a:r>
              <a:rPr sz="2000" dirty="0">
                <a:latin typeface="Times New Roman"/>
                <a:cs typeface="Times New Roman"/>
              </a:rPr>
              <a:t>communicates</a:t>
            </a:r>
            <a:r>
              <a:rPr sz="2000" spc="-25"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Java</a:t>
            </a:r>
            <a:r>
              <a:rPr sz="2000" spc="-30" dirty="0">
                <a:latin typeface="Times New Roman"/>
                <a:cs typeface="Times New Roman"/>
              </a:rPr>
              <a:t> </a:t>
            </a:r>
            <a:r>
              <a:rPr sz="2000" dirty="0">
                <a:latin typeface="Times New Roman"/>
                <a:cs typeface="Times New Roman"/>
              </a:rPr>
              <a:t>program</a:t>
            </a:r>
            <a:r>
              <a:rPr sz="2000" spc="-65" dirty="0">
                <a:latin typeface="Times New Roman"/>
                <a:cs typeface="Times New Roman"/>
              </a:rPr>
              <a:t> </a:t>
            </a:r>
            <a:r>
              <a:rPr sz="2000" dirty="0">
                <a:latin typeface="Times New Roman"/>
                <a:cs typeface="Times New Roman"/>
              </a:rPr>
              <a:t>running</a:t>
            </a:r>
            <a:r>
              <a:rPr sz="2000" spc="-45" dirty="0">
                <a:latin typeface="Times New Roman"/>
                <a:cs typeface="Times New Roman"/>
              </a:rPr>
              <a:t> </a:t>
            </a:r>
            <a:r>
              <a:rPr sz="2000" dirty="0">
                <a:latin typeface="Times New Roman"/>
                <a:cs typeface="Times New Roman"/>
              </a:rPr>
              <a:t>on</a:t>
            </a:r>
            <a:r>
              <a:rPr sz="2000" spc="-20" dirty="0">
                <a:latin typeface="Times New Roman"/>
                <a:cs typeface="Times New Roman"/>
              </a:rPr>
              <a:t> UNIX</a:t>
            </a:r>
            <a:endParaRPr sz="2000">
              <a:latin typeface="Times New Roman"/>
              <a:cs typeface="Times New Roman"/>
            </a:endParaRPr>
          </a:p>
          <a:p>
            <a:pPr marL="756285" lvl="1" indent="-286385">
              <a:lnSpc>
                <a:spcPct val="100000"/>
              </a:lnSpc>
              <a:spcBef>
                <a:spcPts val="245"/>
              </a:spcBef>
              <a:buChar char="–"/>
              <a:tabLst>
                <a:tab pos="756285" algn="l"/>
              </a:tabLst>
            </a:pPr>
            <a:r>
              <a:rPr sz="2000" dirty="0">
                <a:latin typeface="Times New Roman"/>
                <a:cs typeface="Times New Roman"/>
              </a:rPr>
              <a:t>Communication</a:t>
            </a:r>
            <a:r>
              <a:rPr sz="2000" spc="-30" dirty="0">
                <a:latin typeface="Times New Roman"/>
                <a:cs typeface="Times New Roman"/>
              </a:rPr>
              <a:t> </a:t>
            </a:r>
            <a:r>
              <a:rPr sz="2000" dirty="0">
                <a:latin typeface="Times New Roman"/>
                <a:cs typeface="Times New Roman"/>
              </a:rPr>
              <a:t>is</a:t>
            </a:r>
            <a:r>
              <a:rPr sz="2000" spc="-35" dirty="0">
                <a:latin typeface="Times New Roman"/>
                <a:cs typeface="Times New Roman"/>
              </a:rPr>
              <a:t> </a:t>
            </a:r>
            <a:r>
              <a:rPr sz="2000" dirty="0">
                <a:latin typeface="Times New Roman"/>
                <a:cs typeface="Times New Roman"/>
              </a:rPr>
              <a:t>usually</a:t>
            </a:r>
            <a:r>
              <a:rPr sz="2000" spc="-50" dirty="0">
                <a:latin typeface="Times New Roman"/>
                <a:cs typeface="Times New Roman"/>
              </a:rPr>
              <a:t> </a:t>
            </a:r>
            <a:r>
              <a:rPr sz="2000" dirty="0">
                <a:latin typeface="Times New Roman"/>
                <a:cs typeface="Times New Roman"/>
              </a:rPr>
              <a:t>RPC-</a:t>
            </a:r>
            <a:r>
              <a:rPr sz="2000" spc="-10" dirty="0">
                <a:latin typeface="Times New Roman"/>
                <a:cs typeface="Times New Roman"/>
              </a:rPr>
              <a:t>based.</a:t>
            </a:r>
            <a:endParaRPr sz="20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0517" rIns="0" bIns="0" rtlCol="0">
            <a:spAutoFit/>
          </a:bodyPr>
          <a:lstStyle/>
          <a:p>
            <a:pPr marL="2033270">
              <a:lnSpc>
                <a:spcPct val="100000"/>
              </a:lnSpc>
              <a:spcBef>
                <a:spcPts val="95"/>
              </a:spcBef>
            </a:pPr>
            <a:r>
              <a:rPr lang="en-AU" sz="4000"/>
              <a:t>Examples</a:t>
            </a:r>
            <a:r>
              <a:rPr lang="en-AU" sz="4000" spc="-100"/>
              <a:t> </a:t>
            </a:r>
            <a:r>
              <a:rPr lang="en-AU" sz="4000"/>
              <a:t>of</a:t>
            </a:r>
            <a:r>
              <a:rPr lang="en-AU" sz="4000" spc="-100"/>
              <a:t> </a:t>
            </a:r>
            <a:r>
              <a:rPr lang="en-AU" sz="4000" spc="-20"/>
              <a:t>IDLs</a:t>
            </a:r>
            <a:endParaRPr lang="en-AU" sz="40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lang="en-AU" spc="-25" smtClean="0"/>
              <a:t>19</a:t>
            </a:fld>
            <a:endParaRPr lang="en-AU" spc="-25" dirty="0"/>
          </a:p>
        </p:txBody>
      </p:sp>
      <p:sp>
        <p:nvSpPr>
          <p:cNvPr id="3" name="object 3"/>
          <p:cNvSpPr txBox="1"/>
          <p:nvPr/>
        </p:nvSpPr>
        <p:spPr>
          <a:xfrm>
            <a:off x="993139" y="1902423"/>
            <a:ext cx="8569960" cy="3045460"/>
          </a:xfrm>
          <a:prstGeom prst="rect">
            <a:avLst/>
          </a:prstGeom>
        </p:spPr>
        <p:txBody>
          <a:bodyPr vert="horz" wrap="square" lIns="0" tIns="62865" rIns="0" bIns="0" rtlCol="0">
            <a:spAutoFit/>
          </a:bodyPr>
          <a:lstStyle/>
          <a:p>
            <a:pPr marL="355600" indent="-342900">
              <a:lnSpc>
                <a:spcPct val="100000"/>
              </a:lnSpc>
              <a:spcBef>
                <a:spcPts val="495"/>
              </a:spcBef>
              <a:buChar char="•"/>
              <a:tabLst>
                <a:tab pos="355600" algn="l"/>
              </a:tabLst>
            </a:pPr>
            <a:r>
              <a:rPr lang="en-AU" sz="3200">
                <a:latin typeface="Times New Roman"/>
                <a:cs typeface="Times New Roman"/>
              </a:rPr>
              <a:t>IDL:</a:t>
            </a:r>
            <a:r>
              <a:rPr lang="en-AU" sz="3200" spc="-40">
                <a:latin typeface="Times New Roman"/>
                <a:cs typeface="Times New Roman"/>
              </a:rPr>
              <a:t> </a:t>
            </a:r>
            <a:r>
              <a:rPr lang="en-AU" sz="3200">
                <a:latin typeface="Times New Roman"/>
                <a:cs typeface="Times New Roman"/>
              </a:rPr>
              <a:t>Interface</a:t>
            </a:r>
            <a:r>
              <a:rPr lang="en-AU" sz="3200" spc="-45">
                <a:latin typeface="Times New Roman"/>
                <a:cs typeface="Times New Roman"/>
              </a:rPr>
              <a:t> </a:t>
            </a:r>
            <a:r>
              <a:rPr lang="en-AU" sz="3200">
                <a:latin typeface="Times New Roman"/>
                <a:cs typeface="Times New Roman"/>
              </a:rPr>
              <a:t>Description</a:t>
            </a:r>
            <a:r>
              <a:rPr lang="en-AU" sz="3200" spc="-55">
                <a:latin typeface="Times New Roman"/>
                <a:cs typeface="Times New Roman"/>
              </a:rPr>
              <a:t> </a:t>
            </a:r>
            <a:r>
              <a:rPr lang="en-AU" sz="3200" spc="-10">
                <a:latin typeface="Times New Roman"/>
                <a:cs typeface="Times New Roman"/>
              </a:rPr>
              <a:t>Language</a:t>
            </a:r>
            <a:endParaRPr lang="en-AU" sz="3200">
              <a:latin typeface="Times New Roman"/>
              <a:cs typeface="Times New Roman"/>
            </a:endParaRPr>
          </a:p>
          <a:p>
            <a:pPr marL="755650" lvl="1" indent="-285750">
              <a:lnSpc>
                <a:spcPct val="100000"/>
              </a:lnSpc>
              <a:spcBef>
                <a:spcPts val="340"/>
              </a:spcBef>
              <a:buChar char="–"/>
              <a:tabLst>
                <a:tab pos="755650" algn="l"/>
              </a:tabLst>
            </a:pPr>
            <a:r>
              <a:rPr lang="en-AU" sz="2800">
                <a:latin typeface="Times New Roman"/>
                <a:cs typeface="Times New Roman"/>
              </a:rPr>
              <a:t>The</a:t>
            </a:r>
            <a:r>
              <a:rPr lang="en-AU" sz="2800" spc="-50">
                <a:latin typeface="Times New Roman"/>
                <a:cs typeface="Times New Roman"/>
              </a:rPr>
              <a:t> </a:t>
            </a:r>
            <a:r>
              <a:rPr lang="en-AU" sz="2800" spc="-10">
                <a:latin typeface="Times New Roman"/>
                <a:cs typeface="Times New Roman"/>
              </a:rPr>
              <a:t>original</a:t>
            </a:r>
            <a:endParaRPr lang="en-AU" sz="2800">
              <a:latin typeface="Times New Roman"/>
              <a:cs typeface="Times New Roman"/>
            </a:endParaRPr>
          </a:p>
          <a:p>
            <a:pPr marL="355600" indent="-342900">
              <a:lnSpc>
                <a:spcPct val="100000"/>
              </a:lnSpc>
              <a:spcBef>
                <a:spcPts val="380"/>
              </a:spcBef>
              <a:buChar char="•"/>
              <a:tabLst>
                <a:tab pos="355600" algn="l"/>
              </a:tabLst>
            </a:pPr>
            <a:r>
              <a:rPr lang="en-AU" sz="3200">
                <a:latin typeface="Times New Roman"/>
                <a:cs typeface="Times New Roman"/>
              </a:rPr>
              <a:t>WSDL:</a:t>
            </a:r>
            <a:r>
              <a:rPr lang="en-AU" sz="3200" spc="-60">
                <a:latin typeface="Times New Roman"/>
                <a:cs typeface="Times New Roman"/>
              </a:rPr>
              <a:t> </a:t>
            </a:r>
            <a:r>
              <a:rPr lang="en-AU" sz="3200">
                <a:latin typeface="Times New Roman"/>
                <a:cs typeface="Times New Roman"/>
              </a:rPr>
              <a:t>Web</a:t>
            </a:r>
            <a:r>
              <a:rPr lang="en-AU" sz="3200" spc="-35">
                <a:latin typeface="Times New Roman"/>
                <a:cs typeface="Times New Roman"/>
              </a:rPr>
              <a:t> </a:t>
            </a:r>
            <a:r>
              <a:rPr lang="en-AU" sz="3200">
                <a:latin typeface="Times New Roman"/>
                <a:cs typeface="Times New Roman"/>
              </a:rPr>
              <a:t>Services</a:t>
            </a:r>
            <a:r>
              <a:rPr lang="en-AU" sz="3200" spc="-60">
                <a:latin typeface="Times New Roman"/>
                <a:cs typeface="Times New Roman"/>
              </a:rPr>
              <a:t> </a:t>
            </a:r>
            <a:r>
              <a:rPr lang="en-AU" sz="3200">
                <a:latin typeface="Times New Roman"/>
                <a:cs typeface="Times New Roman"/>
              </a:rPr>
              <a:t>Description</a:t>
            </a:r>
            <a:r>
              <a:rPr lang="en-AU" sz="3200" spc="-80">
                <a:latin typeface="Times New Roman"/>
                <a:cs typeface="Times New Roman"/>
              </a:rPr>
              <a:t> </a:t>
            </a:r>
            <a:r>
              <a:rPr lang="en-AU" sz="3200" spc="-10">
                <a:latin typeface="Times New Roman"/>
                <a:cs typeface="Times New Roman"/>
              </a:rPr>
              <a:t>Language</a:t>
            </a:r>
            <a:endParaRPr lang="en-AU" sz="3200">
              <a:latin typeface="Times New Roman"/>
              <a:cs typeface="Times New Roman"/>
            </a:endParaRPr>
          </a:p>
          <a:p>
            <a:pPr marL="755650" lvl="1" indent="-285750">
              <a:lnSpc>
                <a:spcPct val="100000"/>
              </a:lnSpc>
              <a:spcBef>
                <a:spcPts val="345"/>
              </a:spcBef>
              <a:buChar char="–"/>
              <a:tabLst>
                <a:tab pos="755650" algn="l"/>
              </a:tabLst>
            </a:pPr>
            <a:r>
              <a:rPr lang="en-AU" sz="2800">
                <a:latin typeface="Times New Roman"/>
                <a:cs typeface="Times New Roman"/>
              </a:rPr>
              <a:t>Provides</a:t>
            </a:r>
            <a:r>
              <a:rPr lang="en-AU" sz="2800" spc="-40">
                <a:latin typeface="Times New Roman"/>
                <a:cs typeface="Times New Roman"/>
              </a:rPr>
              <a:t> </a:t>
            </a:r>
            <a:r>
              <a:rPr lang="en-AU" sz="2800" spc="-10">
                <a:latin typeface="Times New Roman"/>
                <a:cs typeface="Times New Roman"/>
              </a:rPr>
              <a:t>machine-</a:t>
            </a:r>
            <a:r>
              <a:rPr lang="en-AU" sz="2800">
                <a:latin typeface="Times New Roman"/>
                <a:cs typeface="Times New Roman"/>
              </a:rPr>
              <a:t>readable</a:t>
            </a:r>
            <a:r>
              <a:rPr lang="en-AU" sz="2800" spc="-20">
                <a:latin typeface="Times New Roman"/>
                <a:cs typeface="Times New Roman"/>
              </a:rPr>
              <a:t> </a:t>
            </a:r>
            <a:r>
              <a:rPr lang="en-AU" sz="2800">
                <a:latin typeface="Times New Roman"/>
                <a:cs typeface="Times New Roman"/>
              </a:rPr>
              <a:t>descriptions</a:t>
            </a:r>
            <a:r>
              <a:rPr lang="en-AU" sz="2800" spc="-55">
                <a:latin typeface="Times New Roman"/>
                <a:cs typeface="Times New Roman"/>
              </a:rPr>
              <a:t> </a:t>
            </a:r>
            <a:r>
              <a:rPr lang="en-AU" sz="2800">
                <a:latin typeface="Times New Roman"/>
                <a:cs typeface="Times New Roman"/>
              </a:rPr>
              <a:t>of</a:t>
            </a:r>
            <a:r>
              <a:rPr lang="en-AU" sz="2800" spc="-10">
                <a:latin typeface="Times New Roman"/>
                <a:cs typeface="Times New Roman"/>
              </a:rPr>
              <a:t> </a:t>
            </a:r>
            <a:r>
              <a:rPr lang="en-AU" sz="2800">
                <a:latin typeface="Times New Roman"/>
                <a:cs typeface="Times New Roman"/>
              </a:rPr>
              <a:t>the</a:t>
            </a:r>
            <a:r>
              <a:rPr lang="en-AU" sz="2800" spc="-20">
                <a:latin typeface="Times New Roman"/>
                <a:cs typeface="Times New Roman"/>
              </a:rPr>
              <a:t> </a:t>
            </a:r>
            <a:r>
              <a:rPr lang="en-AU" sz="2800" spc="-10">
                <a:latin typeface="Times New Roman"/>
                <a:cs typeface="Times New Roman"/>
              </a:rPr>
              <a:t>services</a:t>
            </a:r>
            <a:endParaRPr lang="en-AU" sz="2800">
              <a:latin typeface="Times New Roman"/>
              <a:cs typeface="Times New Roman"/>
            </a:endParaRPr>
          </a:p>
          <a:p>
            <a:pPr marL="355600" indent="-342900">
              <a:lnSpc>
                <a:spcPct val="100000"/>
              </a:lnSpc>
              <a:spcBef>
                <a:spcPts val="380"/>
              </a:spcBef>
              <a:buChar char="•"/>
              <a:tabLst>
                <a:tab pos="355600" algn="l"/>
              </a:tabLst>
            </a:pPr>
            <a:r>
              <a:rPr lang="en-AU" sz="3200">
                <a:latin typeface="Times New Roman"/>
                <a:cs typeface="Times New Roman"/>
              </a:rPr>
              <a:t>OMG</a:t>
            </a:r>
            <a:r>
              <a:rPr lang="en-AU" sz="3200" spc="-10">
                <a:latin typeface="Times New Roman"/>
                <a:cs typeface="Times New Roman"/>
              </a:rPr>
              <a:t> </a:t>
            </a:r>
            <a:r>
              <a:rPr lang="en-AU" sz="3200">
                <a:latin typeface="Times New Roman"/>
                <a:cs typeface="Times New Roman"/>
              </a:rPr>
              <a:t>IDL:</a:t>
            </a:r>
            <a:r>
              <a:rPr lang="en-AU" sz="3200" spc="-20">
                <a:latin typeface="Times New Roman"/>
                <a:cs typeface="Times New Roman"/>
              </a:rPr>
              <a:t> </a:t>
            </a:r>
            <a:r>
              <a:rPr lang="en-AU" sz="3200">
                <a:latin typeface="Times New Roman"/>
                <a:cs typeface="Times New Roman"/>
              </a:rPr>
              <a:t>used</a:t>
            </a:r>
            <a:r>
              <a:rPr lang="en-AU" sz="3200" spc="-20">
                <a:latin typeface="Times New Roman"/>
                <a:cs typeface="Times New Roman"/>
              </a:rPr>
              <a:t> </a:t>
            </a:r>
            <a:r>
              <a:rPr lang="en-AU" sz="3200">
                <a:latin typeface="Times New Roman"/>
                <a:cs typeface="Times New Roman"/>
              </a:rPr>
              <a:t>for</a:t>
            </a:r>
            <a:r>
              <a:rPr lang="en-AU" sz="3200" spc="-25">
                <a:latin typeface="Times New Roman"/>
                <a:cs typeface="Times New Roman"/>
              </a:rPr>
              <a:t> </a:t>
            </a:r>
            <a:r>
              <a:rPr lang="en-AU" sz="3200">
                <a:latin typeface="Times New Roman"/>
                <a:cs typeface="Times New Roman"/>
              </a:rPr>
              <a:t>RPC</a:t>
            </a:r>
            <a:r>
              <a:rPr lang="en-AU" sz="3200" spc="-5">
                <a:latin typeface="Times New Roman"/>
                <a:cs typeface="Times New Roman"/>
              </a:rPr>
              <a:t> </a:t>
            </a:r>
            <a:r>
              <a:rPr lang="en-AU" sz="3200">
                <a:latin typeface="Times New Roman"/>
                <a:cs typeface="Times New Roman"/>
              </a:rPr>
              <a:t>in</a:t>
            </a:r>
            <a:r>
              <a:rPr lang="en-AU" sz="3200" spc="-15">
                <a:latin typeface="Times New Roman"/>
                <a:cs typeface="Times New Roman"/>
              </a:rPr>
              <a:t> </a:t>
            </a:r>
            <a:r>
              <a:rPr lang="en-AU" sz="3200" spc="-10">
                <a:latin typeface="Times New Roman"/>
                <a:cs typeface="Times New Roman"/>
              </a:rPr>
              <a:t>CORBA</a:t>
            </a:r>
            <a:endParaRPr lang="en-AU" sz="3200">
              <a:latin typeface="Times New Roman"/>
              <a:cs typeface="Times New Roman"/>
            </a:endParaRPr>
          </a:p>
          <a:p>
            <a:pPr marL="755650" lvl="1" indent="-285750">
              <a:lnSpc>
                <a:spcPct val="100000"/>
              </a:lnSpc>
              <a:spcBef>
                <a:spcPts val="340"/>
              </a:spcBef>
              <a:buChar char="–"/>
              <a:tabLst>
                <a:tab pos="755650" algn="l"/>
              </a:tabLst>
            </a:pPr>
            <a:r>
              <a:rPr lang="en-AU" sz="2800">
                <a:latin typeface="Times New Roman"/>
                <a:cs typeface="Times New Roman"/>
              </a:rPr>
              <a:t>OMG</a:t>
            </a:r>
            <a:r>
              <a:rPr lang="en-AU" sz="2800" spc="-20">
                <a:latin typeface="Times New Roman"/>
                <a:cs typeface="Times New Roman"/>
              </a:rPr>
              <a:t> </a:t>
            </a:r>
            <a:r>
              <a:rPr lang="en-AU" sz="2800">
                <a:latin typeface="Times New Roman"/>
                <a:cs typeface="Times New Roman"/>
              </a:rPr>
              <a:t>–</a:t>
            </a:r>
            <a:r>
              <a:rPr lang="en-AU" sz="2800" spc="-25">
                <a:latin typeface="Times New Roman"/>
                <a:cs typeface="Times New Roman"/>
              </a:rPr>
              <a:t> </a:t>
            </a:r>
            <a:r>
              <a:rPr lang="en-AU" sz="2800">
                <a:latin typeface="Times New Roman"/>
                <a:cs typeface="Times New Roman"/>
              </a:rPr>
              <a:t>Object</a:t>
            </a:r>
            <a:r>
              <a:rPr lang="en-AU" sz="2800" spc="-35">
                <a:latin typeface="Times New Roman"/>
                <a:cs typeface="Times New Roman"/>
              </a:rPr>
              <a:t> </a:t>
            </a:r>
            <a:r>
              <a:rPr lang="en-AU" sz="2800">
                <a:latin typeface="Times New Roman"/>
                <a:cs typeface="Times New Roman"/>
              </a:rPr>
              <a:t>Management</a:t>
            </a:r>
            <a:r>
              <a:rPr lang="en-AU" sz="2800" spc="-20">
                <a:latin typeface="Times New Roman"/>
                <a:cs typeface="Times New Roman"/>
              </a:rPr>
              <a:t> </a:t>
            </a:r>
            <a:r>
              <a:rPr lang="en-AU" sz="2800" spc="-10">
                <a:latin typeface="Times New Roman"/>
                <a:cs typeface="Times New Roman"/>
              </a:rPr>
              <a:t>Group</a:t>
            </a:r>
            <a:endParaRPr lang="en-AU" sz="28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054350">
              <a:lnSpc>
                <a:spcPct val="100000"/>
              </a:lnSpc>
              <a:spcBef>
                <a:spcPts val="105"/>
              </a:spcBef>
            </a:pPr>
            <a:r>
              <a:rPr spc="-10" dirty="0"/>
              <a:t>Outline</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2</a:t>
            </a:fld>
            <a:endParaRPr spc="-25" dirty="0"/>
          </a:p>
        </p:txBody>
      </p:sp>
      <p:sp>
        <p:nvSpPr>
          <p:cNvPr id="3" name="object 3"/>
          <p:cNvSpPr txBox="1"/>
          <p:nvPr/>
        </p:nvSpPr>
        <p:spPr>
          <a:xfrm>
            <a:off x="993139" y="1904212"/>
            <a:ext cx="5990590" cy="1781175"/>
          </a:xfrm>
          <a:prstGeom prst="rect">
            <a:avLst/>
          </a:prstGeom>
        </p:spPr>
        <p:txBody>
          <a:bodyPr vert="horz" wrap="square" lIns="0" tIns="109855" rIns="0" bIns="0" rtlCol="0">
            <a:spAutoFit/>
          </a:bodyPr>
          <a:lstStyle/>
          <a:p>
            <a:pPr marL="355600" indent="-342900">
              <a:lnSpc>
                <a:spcPct val="100000"/>
              </a:lnSpc>
              <a:spcBef>
                <a:spcPts val="865"/>
              </a:spcBef>
              <a:buChar char="•"/>
              <a:tabLst>
                <a:tab pos="355600" algn="l"/>
              </a:tabLst>
            </a:pPr>
            <a:r>
              <a:rPr sz="3200" dirty="0">
                <a:latin typeface="Times New Roman"/>
                <a:cs typeface="Times New Roman"/>
              </a:rPr>
              <a:t>Definition</a:t>
            </a:r>
            <a:r>
              <a:rPr sz="3200" spc="-3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a</a:t>
            </a:r>
            <a:r>
              <a:rPr sz="3200" spc="-5" dirty="0">
                <a:latin typeface="Times New Roman"/>
                <a:cs typeface="Times New Roman"/>
              </a:rPr>
              <a:t> </a:t>
            </a:r>
            <a:r>
              <a:rPr sz="3200" dirty="0">
                <a:latin typeface="Times New Roman"/>
                <a:cs typeface="Times New Roman"/>
              </a:rPr>
              <a:t>Distributed</a:t>
            </a:r>
            <a:r>
              <a:rPr sz="3200" spc="-20" dirty="0">
                <a:latin typeface="Times New Roman"/>
                <a:cs typeface="Times New Roman"/>
              </a:rPr>
              <a:t> </a:t>
            </a:r>
            <a:r>
              <a:rPr sz="3200" spc="-10" dirty="0">
                <a:latin typeface="Times New Roman"/>
                <a:cs typeface="Times New Roman"/>
              </a:rPr>
              <a:t>System</a:t>
            </a:r>
            <a:endParaRPr sz="3200" dirty="0">
              <a:latin typeface="Times New Roman"/>
              <a:cs typeface="Times New Roman"/>
            </a:endParaRPr>
          </a:p>
          <a:p>
            <a:pPr marL="355600" indent="-342900">
              <a:lnSpc>
                <a:spcPct val="100000"/>
              </a:lnSpc>
              <a:spcBef>
                <a:spcPts val="770"/>
              </a:spcBef>
              <a:buChar char="•"/>
              <a:tabLst>
                <a:tab pos="355600" algn="l"/>
              </a:tabLst>
            </a:pPr>
            <a:r>
              <a:rPr sz="3200" dirty="0">
                <a:latin typeface="Times New Roman"/>
                <a:cs typeface="Times New Roman"/>
              </a:rPr>
              <a:t>Goals</a:t>
            </a:r>
            <a:r>
              <a:rPr sz="3200" spc="-20" dirty="0">
                <a:latin typeface="Times New Roman"/>
                <a:cs typeface="Times New Roman"/>
              </a:rPr>
              <a:t> </a:t>
            </a:r>
            <a:r>
              <a:rPr sz="3200" dirty="0">
                <a:latin typeface="Times New Roman"/>
                <a:cs typeface="Times New Roman"/>
              </a:rPr>
              <a:t>of</a:t>
            </a:r>
            <a:r>
              <a:rPr sz="3200" spc="-20" dirty="0">
                <a:latin typeface="Times New Roman"/>
                <a:cs typeface="Times New Roman"/>
              </a:rPr>
              <a:t> </a:t>
            </a:r>
            <a:r>
              <a:rPr sz="3200" dirty="0">
                <a:latin typeface="Times New Roman"/>
                <a:cs typeface="Times New Roman"/>
              </a:rPr>
              <a:t>a</a:t>
            </a:r>
            <a:r>
              <a:rPr sz="3200" spc="-5" dirty="0">
                <a:latin typeface="Times New Roman"/>
                <a:cs typeface="Times New Roman"/>
              </a:rPr>
              <a:t> </a:t>
            </a:r>
            <a:r>
              <a:rPr sz="3200" dirty="0">
                <a:latin typeface="Times New Roman"/>
                <a:cs typeface="Times New Roman"/>
              </a:rPr>
              <a:t>Distributed</a:t>
            </a:r>
            <a:r>
              <a:rPr sz="3200" spc="-45" dirty="0">
                <a:latin typeface="Times New Roman"/>
                <a:cs typeface="Times New Roman"/>
              </a:rPr>
              <a:t> </a:t>
            </a:r>
            <a:r>
              <a:rPr sz="3200" spc="-10" dirty="0">
                <a:latin typeface="Times New Roman"/>
                <a:cs typeface="Times New Roman"/>
              </a:rPr>
              <a:t>System</a:t>
            </a:r>
            <a:endParaRPr sz="3200" dirty="0">
              <a:latin typeface="Times New Roman"/>
              <a:cs typeface="Times New Roman"/>
            </a:endParaRPr>
          </a:p>
          <a:p>
            <a:pPr marL="355600" indent="-342900">
              <a:lnSpc>
                <a:spcPct val="100000"/>
              </a:lnSpc>
              <a:spcBef>
                <a:spcPts val="765"/>
              </a:spcBef>
              <a:buChar char="•"/>
              <a:tabLst>
                <a:tab pos="355600" algn="l"/>
              </a:tabLst>
            </a:pPr>
            <a:r>
              <a:rPr sz="3200" dirty="0">
                <a:latin typeface="Times New Roman"/>
                <a:cs typeface="Times New Roman"/>
              </a:rPr>
              <a:t>Types</a:t>
            </a:r>
            <a:r>
              <a:rPr sz="3200" spc="-30"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Distributed</a:t>
            </a:r>
            <a:r>
              <a:rPr sz="3200" spc="-30" dirty="0">
                <a:latin typeface="Times New Roman"/>
                <a:cs typeface="Times New Roman"/>
              </a:rPr>
              <a:t> </a:t>
            </a:r>
            <a:r>
              <a:rPr sz="3200" spc="-10" dirty="0">
                <a:latin typeface="Times New Roman"/>
                <a:cs typeface="Times New Roman"/>
              </a:rPr>
              <a:t>Systems</a:t>
            </a:r>
            <a:endParaRPr sz="32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950E-71E6-682E-AA46-54FEC1B17074}"/>
              </a:ext>
            </a:extLst>
          </p:cNvPr>
          <p:cNvSpPr>
            <a:spLocks noGrp="1"/>
          </p:cNvSpPr>
          <p:nvPr>
            <p:ph type="title"/>
          </p:nvPr>
        </p:nvSpPr>
        <p:spPr>
          <a:xfrm>
            <a:off x="1069848" y="484632"/>
            <a:ext cx="10058400" cy="1609344"/>
          </a:xfrm>
        </p:spPr>
        <p:txBody>
          <a:bodyPr>
            <a:normAutofit/>
          </a:bodyPr>
          <a:lstStyle/>
          <a:p>
            <a:r>
              <a:rPr lang="en-AU" dirty="0"/>
              <a:t>Comparative Table of IDL, WSDL, and OMG IDL</a:t>
            </a:r>
            <a:endParaRPr lang="en-US" dirty="0"/>
          </a:p>
        </p:txBody>
      </p:sp>
      <p:sp>
        <p:nvSpPr>
          <p:cNvPr id="17" name="Rectangle 16">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0E57443-F20F-4604-7CE0-88DAE038C097}"/>
              </a:ext>
            </a:extLst>
          </p:cNvPr>
          <p:cNvGraphicFramePr>
            <a:graphicFrameLocks noGrp="1"/>
          </p:cNvGraphicFramePr>
          <p:nvPr>
            <p:ph idx="1"/>
            <p:extLst>
              <p:ext uri="{D42A27DB-BD31-4B8C-83A1-F6EECF244321}">
                <p14:modId xmlns:p14="http://schemas.microsoft.com/office/powerpoint/2010/main" val="2149976642"/>
              </p:ext>
            </p:extLst>
          </p:nvPr>
        </p:nvGraphicFramePr>
        <p:xfrm>
          <a:off x="609600" y="2286000"/>
          <a:ext cx="10972800" cy="3829961"/>
        </p:xfrm>
        <a:graphic>
          <a:graphicData uri="http://schemas.openxmlformats.org/drawingml/2006/table">
            <a:tbl>
              <a:tblPr>
                <a:tableStyleId>{8A107856-5554-42FB-B03E-39F5DBC370BA}</a:tableStyleId>
              </a:tblPr>
              <a:tblGrid>
                <a:gridCol w="1721681">
                  <a:extLst>
                    <a:ext uri="{9D8B030D-6E8A-4147-A177-3AD203B41FA5}">
                      <a16:colId xmlns:a16="http://schemas.microsoft.com/office/drawing/2014/main" val="359880712"/>
                    </a:ext>
                  </a:extLst>
                </a:gridCol>
                <a:gridCol w="3132479">
                  <a:extLst>
                    <a:ext uri="{9D8B030D-6E8A-4147-A177-3AD203B41FA5}">
                      <a16:colId xmlns:a16="http://schemas.microsoft.com/office/drawing/2014/main" val="2716013468"/>
                    </a:ext>
                  </a:extLst>
                </a:gridCol>
                <a:gridCol w="3307181">
                  <a:extLst>
                    <a:ext uri="{9D8B030D-6E8A-4147-A177-3AD203B41FA5}">
                      <a16:colId xmlns:a16="http://schemas.microsoft.com/office/drawing/2014/main" val="2110790297"/>
                    </a:ext>
                  </a:extLst>
                </a:gridCol>
                <a:gridCol w="2811459">
                  <a:extLst>
                    <a:ext uri="{9D8B030D-6E8A-4147-A177-3AD203B41FA5}">
                      <a16:colId xmlns:a16="http://schemas.microsoft.com/office/drawing/2014/main" val="1910671720"/>
                    </a:ext>
                  </a:extLst>
                </a:gridCol>
              </a:tblGrid>
              <a:tr h="234096">
                <a:tc>
                  <a:txBody>
                    <a:bodyPr/>
                    <a:lstStyle/>
                    <a:p>
                      <a:pPr algn="l" fontAlgn="ctr">
                        <a:buNone/>
                      </a:pPr>
                      <a:r>
                        <a:rPr lang="en-AU" sz="1200" b="1" u="none" strike="noStrike" dirty="0">
                          <a:effectLst/>
                        </a:rPr>
                        <a:t>Aspect</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200" b="1" u="none" strike="noStrike" dirty="0">
                          <a:effectLst/>
                        </a:rPr>
                        <a:t>IDL (Interface Description Language)</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200" b="1" u="none" strike="noStrike" dirty="0">
                          <a:effectLst/>
                        </a:rPr>
                        <a:t>WSDL (Web Services Description Language)</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200" b="1" u="none" strike="noStrike" dirty="0">
                          <a:effectLst/>
                        </a:rPr>
                        <a:t>OMG IDL (CORBA IDL)</a:t>
                      </a:r>
                      <a:endParaRPr lang="en-AU" sz="1200" b="1" i="0" u="none" strike="noStrike" dirty="0">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4019215061"/>
                  </a:ext>
                </a:extLst>
              </a:tr>
              <a:tr h="393707">
                <a:tc>
                  <a:txBody>
                    <a:bodyPr/>
                    <a:lstStyle/>
                    <a:p>
                      <a:pPr algn="l" fontAlgn="ctr">
                        <a:buNone/>
                      </a:pPr>
                      <a:r>
                        <a:rPr lang="en-AU" sz="1200" b="1" u="none" strike="noStrike" dirty="0">
                          <a:effectLst/>
                        </a:rPr>
                        <a:t>Full Name</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Interface Description Language</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Web Services Description Language</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Object Management Group Interface Description Language</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1126041798"/>
                  </a:ext>
                </a:extLst>
              </a:tr>
              <a:tr h="393707">
                <a:tc>
                  <a:txBody>
                    <a:bodyPr/>
                    <a:lstStyle/>
                    <a:p>
                      <a:pPr algn="l" fontAlgn="ctr">
                        <a:buNone/>
                      </a:pPr>
                      <a:r>
                        <a:rPr lang="en-AU" sz="1200" b="1" u="none" strike="noStrike" dirty="0">
                          <a:effectLst/>
                        </a:rPr>
                        <a:t>Organization / Origin</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General concept (original interface specification language)</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W3C (World Wide Web Consortium)</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OMG (Object Management Group)</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2737106828"/>
                  </a:ext>
                </a:extLst>
              </a:tr>
              <a:tr h="393707">
                <a:tc>
                  <a:txBody>
                    <a:bodyPr/>
                    <a:lstStyle/>
                    <a:p>
                      <a:pPr algn="l" fontAlgn="ctr">
                        <a:buNone/>
                      </a:pPr>
                      <a:r>
                        <a:rPr lang="en-AU" sz="1200" b="1" u="none" strike="noStrike">
                          <a:effectLst/>
                        </a:rPr>
                        <a:t>Purpose</a:t>
                      </a:r>
                      <a:endParaRPr lang="en-AU" sz="1200" b="1"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Defines interfaces for software components in distributed systems</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Describes web services in a machine-readable format</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Defines interfaces for remote objects in CORBA</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1563877751"/>
                  </a:ext>
                </a:extLst>
              </a:tr>
              <a:tr h="393707">
                <a:tc>
                  <a:txBody>
                    <a:bodyPr/>
                    <a:lstStyle/>
                    <a:p>
                      <a:pPr algn="l" fontAlgn="ctr">
                        <a:buNone/>
                      </a:pPr>
                      <a:r>
                        <a:rPr lang="en-AU" sz="1200" b="1" u="none" strike="noStrike" dirty="0">
                          <a:effectLst/>
                        </a:rPr>
                        <a:t>Communication Model</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Remote Procedure Call (RPC) / Distributed systems</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Web Services (SOAP/HTTP)</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RPC-based object communication in CORBA</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3236321497"/>
                  </a:ext>
                </a:extLst>
              </a:tr>
              <a:tr h="393707">
                <a:tc>
                  <a:txBody>
                    <a:bodyPr/>
                    <a:lstStyle/>
                    <a:p>
                      <a:pPr algn="l" fontAlgn="ctr">
                        <a:buNone/>
                      </a:pPr>
                      <a:r>
                        <a:rPr lang="en-AU" sz="1200" b="1" u="none" strike="noStrike">
                          <a:effectLst/>
                        </a:rPr>
                        <a:t>Technology Context</a:t>
                      </a:r>
                      <a:endParaRPr lang="en-AU" sz="1200" b="1"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dirty="0">
                          <a:effectLst/>
                        </a:rPr>
                        <a:t>Early distributed systems</a:t>
                      </a:r>
                      <a:endParaRPr lang="en-AU" sz="1100" b="0"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Service-Oriented Architecture (SOA) and Web Services</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CORBA middleware</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966913683"/>
                  </a:ext>
                </a:extLst>
              </a:tr>
              <a:tr h="234096">
                <a:tc>
                  <a:txBody>
                    <a:bodyPr/>
                    <a:lstStyle/>
                    <a:p>
                      <a:pPr algn="l" fontAlgn="ctr">
                        <a:buNone/>
                      </a:pPr>
                      <a:r>
                        <a:rPr lang="en-AU" sz="1200" b="1" u="none" strike="noStrike">
                          <a:effectLst/>
                        </a:rPr>
                        <a:t>Language / Format</a:t>
                      </a:r>
                      <a:endParaRPr lang="en-AU" sz="1200" b="1"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Language-neutral specification</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XML-based language</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CORBA-specific IDL syntax</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193092609"/>
                  </a:ext>
                </a:extLst>
              </a:tr>
              <a:tr h="393707">
                <a:tc>
                  <a:txBody>
                    <a:bodyPr/>
                    <a:lstStyle/>
                    <a:p>
                      <a:pPr algn="l" fontAlgn="ctr">
                        <a:buNone/>
                      </a:pPr>
                      <a:r>
                        <a:rPr lang="en-AU" sz="1200" b="1" u="none" strike="noStrike" dirty="0">
                          <a:effectLst/>
                        </a:rPr>
                        <a:t>Platform Dependency</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Platform-independent (conceptual)</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Platform-independent</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Platform-independent (within CORBA framework)</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2202959524"/>
                  </a:ext>
                </a:extLst>
              </a:tr>
              <a:tr h="393707">
                <a:tc>
                  <a:txBody>
                    <a:bodyPr/>
                    <a:lstStyle/>
                    <a:p>
                      <a:pPr algn="l" fontAlgn="ctr">
                        <a:buNone/>
                      </a:pPr>
                      <a:r>
                        <a:rPr lang="en-AU" sz="1200" b="1" u="none" strike="noStrike" dirty="0">
                          <a:effectLst/>
                        </a:rPr>
                        <a:t>Key Feature</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Original method for defining interfaces between components</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Describes service operations, messages, and endpoints</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Enables interoperability between heterogeneous systems using CORBA</a:t>
                      </a:r>
                      <a:endParaRPr lang="en-AU" sz="1100" b="0" i="0" u="none" strike="noStrike">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738968551"/>
                  </a:ext>
                </a:extLst>
              </a:tr>
              <a:tr h="393707">
                <a:tc>
                  <a:txBody>
                    <a:bodyPr/>
                    <a:lstStyle/>
                    <a:p>
                      <a:pPr algn="l" fontAlgn="ctr">
                        <a:buNone/>
                      </a:pPr>
                      <a:r>
                        <a:rPr lang="en-AU" sz="1200" b="1" u="none" strike="noStrike" dirty="0">
                          <a:effectLst/>
                        </a:rPr>
                        <a:t>Typical Use</a:t>
                      </a:r>
                      <a:endParaRPr lang="en-AU" sz="1200" b="1"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a:effectLst/>
                        </a:rPr>
                        <a:t>Interface specification in distributed computing</a:t>
                      </a:r>
                      <a:endParaRPr lang="en-AU" sz="1100" b="0" i="0" u="none" strike="noStrike">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dirty="0">
                          <a:effectLst/>
                        </a:rPr>
                        <a:t>Web service description and discovery</a:t>
                      </a:r>
                      <a:endParaRPr lang="en-AU" sz="1100" b="0" i="0" u="none" strike="noStrike" dirty="0">
                        <a:effectLst/>
                        <a:latin typeface="Arial" panose="020B0604020202020204" pitchFamily="34" charset="0"/>
                      </a:endParaRPr>
                    </a:p>
                  </a:txBody>
                  <a:tcPr marL="53204" marR="53204" marT="26602" marB="26602" anchor="ctr"/>
                </a:tc>
                <a:tc>
                  <a:txBody>
                    <a:bodyPr/>
                    <a:lstStyle/>
                    <a:p>
                      <a:pPr algn="l" fontAlgn="ctr">
                        <a:buNone/>
                      </a:pPr>
                      <a:r>
                        <a:rPr lang="en-AU" sz="1100" b="0" u="none" strike="noStrike" dirty="0">
                          <a:effectLst/>
                        </a:rPr>
                        <a:t>Distributed object communication in CORBA systems</a:t>
                      </a:r>
                      <a:endParaRPr lang="en-AU" sz="1100" b="0" i="0" u="none" strike="noStrike" dirty="0">
                        <a:effectLst/>
                        <a:latin typeface="Arial" panose="020B0604020202020204" pitchFamily="34" charset="0"/>
                      </a:endParaRPr>
                    </a:p>
                  </a:txBody>
                  <a:tcPr marL="53204" marR="53204" marT="26602" marB="26602" anchor="ctr"/>
                </a:tc>
                <a:extLst>
                  <a:ext uri="{0D108BD9-81ED-4DB2-BD59-A6C34878D82A}">
                    <a16:rowId xmlns:a16="http://schemas.microsoft.com/office/drawing/2014/main" val="3056763372"/>
                  </a:ext>
                </a:extLst>
              </a:tr>
            </a:tbl>
          </a:graphicData>
        </a:graphic>
      </p:graphicFrame>
    </p:spTree>
    <p:extLst>
      <p:ext uri="{BB962C8B-B14F-4D97-AF65-F5344CB8AC3E}">
        <p14:creationId xmlns:p14="http://schemas.microsoft.com/office/powerpoint/2010/main" val="9476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14" y="745215"/>
            <a:ext cx="10436861" cy="627736"/>
          </a:xfrm>
          <a:prstGeom prst="rect">
            <a:avLst/>
          </a:prstGeom>
        </p:spPr>
        <p:txBody>
          <a:bodyPr vert="horz" wrap="square" lIns="0" tIns="12065" rIns="0" bIns="0" rtlCol="0">
            <a:spAutoFit/>
          </a:bodyPr>
          <a:lstStyle/>
          <a:p>
            <a:pPr marL="12700" marR="5080" indent="1258570">
              <a:lnSpc>
                <a:spcPct val="100000"/>
              </a:lnSpc>
              <a:spcBef>
                <a:spcPts val="95"/>
              </a:spcBef>
            </a:pPr>
            <a:r>
              <a:rPr sz="4000" spc="-10" dirty="0"/>
              <a:t>Summary </a:t>
            </a:r>
            <a:r>
              <a:rPr sz="4000" dirty="0"/>
              <a:t>Goals</a:t>
            </a:r>
            <a:r>
              <a:rPr sz="4000" spc="-65" dirty="0"/>
              <a:t> </a:t>
            </a:r>
            <a:r>
              <a:rPr sz="4000" dirty="0"/>
              <a:t>for</a:t>
            </a:r>
            <a:r>
              <a:rPr sz="4000" spc="-65" dirty="0"/>
              <a:t> </a:t>
            </a:r>
            <a:r>
              <a:rPr sz="4000" spc="-10" dirty="0"/>
              <a:t>Distribution</a:t>
            </a:r>
            <a:endParaRPr sz="40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21</a:t>
            </a:fld>
            <a:endParaRPr spc="-25" dirty="0"/>
          </a:p>
        </p:txBody>
      </p:sp>
      <p:graphicFrame>
        <p:nvGraphicFramePr>
          <p:cNvPr id="9" name="object 3">
            <a:extLst>
              <a:ext uri="{FF2B5EF4-FFF2-40B4-BE49-F238E27FC236}">
                <a16:creationId xmlns:a16="http://schemas.microsoft.com/office/drawing/2014/main" id="{774829AF-15CC-71D9-277A-8966A6C8B9CC}"/>
              </a:ext>
            </a:extLst>
          </p:cNvPr>
          <p:cNvGraphicFramePr/>
          <p:nvPr/>
        </p:nvGraphicFramePr>
        <p:xfrm>
          <a:off x="993139" y="1914954"/>
          <a:ext cx="8481695" cy="419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6839A44-7256-4FA9-B4B6-4E29E9A3E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479777" y="639763"/>
            <a:ext cx="3046073" cy="5177377"/>
          </a:xfrm>
          <a:prstGeom prst="rect">
            <a:avLst/>
          </a:prstGeom>
          <a:ln>
            <a:noFill/>
          </a:ln>
        </p:spPr>
        <p:txBody>
          <a:bodyPr vert="horz" lIns="91440" tIns="45720" rIns="91440" bIns="45720" rtlCol="0" anchor="ctr">
            <a:normAutofit/>
          </a:bodyPr>
          <a:lstStyle/>
          <a:p>
            <a:pPr marL="719455"/>
            <a:r>
              <a:rPr lang="en-US" sz="2200"/>
              <a:t>Issues/Pitfalls</a:t>
            </a:r>
            <a:r>
              <a:rPr lang="en-US" sz="2200" spc="-140"/>
              <a:t> </a:t>
            </a:r>
            <a:r>
              <a:rPr lang="en-US" sz="2200"/>
              <a:t>of</a:t>
            </a:r>
            <a:r>
              <a:rPr lang="en-US" sz="2200" spc="-130"/>
              <a:t> </a:t>
            </a:r>
            <a:r>
              <a:rPr lang="en-US" sz="2200" spc="-10"/>
              <a:t>Distribution</a:t>
            </a:r>
            <a:endParaRPr lang="en-US" sz="2200"/>
          </a:p>
        </p:txBody>
      </p:sp>
      <p:grpSp>
        <p:nvGrpSpPr>
          <p:cNvPr id="13" name="Group 12">
            <a:extLst>
              <a:ext uri="{FF2B5EF4-FFF2-40B4-BE49-F238E27FC236}">
                <a16:creationId xmlns:a16="http://schemas.microsoft.com/office/drawing/2014/main" id="{0297EC10-3FA3-405D-8330-7FE09439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AC89356B-08DA-4B8B-9B20-EFDCF2B2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53A61CB2-65E6-42A9-A226-C718AE32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object 5"/>
          <p:cNvSpPr txBox="1">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p>
            <a:pPr defTabSz="457200">
              <a:spcAft>
                <a:spcPts val="600"/>
              </a:spcAft>
            </a:pPr>
            <a:fld id="{81D60167-4931-47E6-BA6A-407CBD079E47}" type="slidenum">
              <a:rPr lang="en-US" spc="-25" dirty="0"/>
              <a:pPr defTabSz="457200">
                <a:spcAft>
                  <a:spcPts val="600"/>
                </a:spcAft>
              </a:pPr>
              <a:t>22</a:t>
            </a:fld>
            <a:endParaRPr lang="en-US" spc="-25"/>
          </a:p>
        </p:txBody>
      </p:sp>
      <p:graphicFrame>
        <p:nvGraphicFramePr>
          <p:cNvPr id="21" name="object 3">
            <a:extLst>
              <a:ext uri="{FF2B5EF4-FFF2-40B4-BE49-F238E27FC236}">
                <a16:creationId xmlns:a16="http://schemas.microsoft.com/office/drawing/2014/main" id="{AB14EAD5-CA95-9EB0-EAE9-ED958C7FDDB6}"/>
              </a:ext>
            </a:extLst>
          </p:cNvPr>
          <p:cNvGraphicFramePr/>
          <p:nvPr>
            <p:extLst>
              <p:ext uri="{D42A27DB-BD31-4B8C-83A1-F6EECF244321}">
                <p14:modId xmlns:p14="http://schemas.microsoft.com/office/powerpoint/2010/main" val="3074143780"/>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330835">
              <a:lnSpc>
                <a:spcPct val="100000"/>
              </a:lnSpc>
              <a:spcBef>
                <a:spcPts val="105"/>
              </a:spcBef>
            </a:pPr>
            <a:r>
              <a:rPr dirty="0"/>
              <a:t>Example</a:t>
            </a:r>
            <a:r>
              <a:rPr spc="-20" dirty="0"/>
              <a:t> </a:t>
            </a:r>
            <a:r>
              <a:rPr dirty="0"/>
              <a:t>of Distributed</a:t>
            </a:r>
            <a:r>
              <a:rPr spc="-30" dirty="0"/>
              <a:t> </a:t>
            </a:r>
            <a:r>
              <a:rPr spc="-10" dirty="0"/>
              <a:t>System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23</a:t>
            </a:fld>
            <a:endParaRPr spc="-25" dirty="0"/>
          </a:p>
        </p:txBody>
      </p:sp>
      <p:sp>
        <p:nvSpPr>
          <p:cNvPr id="3" name="object 3"/>
          <p:cNvSpPr txBox="1"/>
          <p:nvPr/>
        </p:nvSpPr>
        <p:spPr>
          <a:xfrm>
            <a:off x="1336294" y="2001138"/>
            <a:ext cx="9428480" cy="1489075"/>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Times New Roman"/>
                <a:cs typeface="Times New Roman"/>
              </a:rPr>
              <a:t>Distributed</a:t>
            </a:r>
            <a:r>
              <a:rPr sz="3200" spc="-40" dirty="0">
                <a:latin typeface="Times New Roman"/>
                <a:cs typeface="Times New Roman"/>
              </a:rPr>
              <a:t> </a:t>
            </a:r>
            <a:r>
              <a:rPr sz="3200" dirty="0">
                <a:latin typeface="Times New Roman"/>
                <a:cs typeface="Times New Roman"/>
              </a:rPr>
              <a:t>systems</a:t>
            </a:r>
            <a:r>
              <a:rPr sz="3200" spc="-25" dirty="0">
                <a:latin typeface="Times New Roman"/>
                <a:cs typeface="Times New Roman"/>
              </a:rPr>
              <a:t> </a:t>
            </a:r>
            <a:r>
              <a:rPr sz="3200" dirty="0">
                <a:latin typeface="Times New Roman"/>
                <a:cs typeface="Times New Roman"/>
              </a:rPr>
              <a:t>run</a:t>
            </a:r>
            <a:r>
              <a:rPr sz="3200" spc="-25" dirty="0">
                <a:latin typeface="Times New Roman"/>
                <a:cs typeface="Times New Roman"/>
              </a:rPr>
              <a:t> </a:t>
            </a:r>
            <a:r>
              <a:rPr sz="3200" dirty="0">
                <a:latin typeface="Times New Roman"/>
                <a:cs typeface="Times New Roman"/>
              </a:rPr>
              <a:t>distributed</a:t>
            </a:r>
            <a:r>
              <a:rPr sz="3200" spc="-50" dirty="0">
                <a:latin typeface="Times New Roman"/>
                <a:cs typeface="Times New Roman"/>
              </a:rPr>
              <a:t> </a:t>
            </a:r>
            <a:r>
              <a:rPr sz="3200" dirty="0">
                <a:latin typeface="Times New Roman"/>
                <a:cs typeface="Times New Roman"/>
              </a:rPr>
              <a:t>applications,</a:t>
            </a:r>
            <a:r>
              <a:rPr sz="3200" spc="-45" dirty="0">
                <a:latin typeface="Times New Roman"/>
                <a:cs typeface="Times New Roman"/>
              </a:rPr>
              <a:t> </a:t>
            </a:r>
            <a:r>
              <a:rPr sz="3200" dirty="0">
                <a:latin typeface="Times New Roman"/>
                <a:cs typeface="Times New Roman"/>
              </a:rPr>
              <a:t>from</a:t>
            </a:r>
            <a:r>
              <a:rPr sz="3200" spc="-25" dirty="0">
                <a:latin typeface="Times New Roman"/>
                <a:cs typeface="Times New Roman"/>
              </a:rPr>
              <a:t> </a:t>
            </a:r>
            <a:r>
              <a:rPr sz="3200" spc="-20" dirty="0">
                <a:latin typeface="Times New Roman"/>
                <a:cs typeface="Times New Roman"/>
              </a:rPr>
              <a:t>file </a:t>
            </a:r>
            <a:r>
              <a:rPr sz="3200" dirty="0">
                <a:latin typeface="Times New Roman"/>
                <a:cs typeface="Times New Roman"/>
              </a:rPr>
              <a:t>sharing</a:t>
            </a:r>
            <a:r>
              <a:rPr sz="3200" spc="-45" dirty="0">
                <a:latin typeface="Times New Roman"/>
                <a:cs typeface="Times New Roman"/>
              </a:rPr>
              <a:t> </a:t>
            </a:r>
            <a:r>
              <a:rPr sz="3200" dirty="0">
                <a:latin typeface="Times New Roman"/>
                <a:cs typeface="Times New Roman"/>
              </a:rPr>
              <a:t>to</a:t>
            </a:r>
            <a:r>
              <a:rPr sz="3200" spc="-20" dirty="0">
                <a:latin typeface="Times New Roman"/>
                <a:cs typeface="Times New Roman"/>
              </a:rPr>
              <a:t> </a:t>
            </a:r>
            <a:r>
              <a:rPr sz="3200" dirty="0">
                <a:latin typeface="Times New Roman"/>
                <a:cs typeface="Times New Roman"/>
              </a:rPr>
              <a:t>large</a:t>
            </a:r>
            <a:r>
              <a:rPr sz="3200" spc="-30" dirty="0">
                <a:latin typeface="Times New Roman"/>
                <a:cs typeface="Times New Roman"/>
              </a:rPr>
              <a:t> </a:t>
            </a:r>
            <a:r>
              <a:rPr sz="3200" dirty="0">
                <a:latin typeface="Times New Roman"/>
                <a:cs typeface="Times New Roman"/>
              </a:rPr>
              <a:t>scale</a:t>
            </a:r>
            <a:r>
              <a:rPr sz="3200" spc="-20" dirty="0">
                <a:latin typeface="Times New Roman"/>
                <a:cs typeface="Times New Roman"/>
              </a:rPr>
              <a:t> </a:t>
            </a:r>
            <a:r>
              <a:rPr sz="3200" dirty="0">
                <a:latin typeface="Times New Roman"/>
                <a:cs typeface="Times New Roman"/>
              </a:rPr>
              <a:t>projects</a:t>
            </a:r>
            <a:r>
              <a:rPr sz="3200" spc="-45" dirty="0">
                <a:latin typeface="Times New Roman"/>
                <a:cs typeface="Times New Roman"/>
              </a:rPr>
              <a:t> </a:t>
            </a:r>
            <a:r>
              <a:rPr sz="3200" dirty="0">
                <a:latin typeface="Times New Roman"/>
                <a:cs typeface="Times New Roman"/>
              </a:rPr>
              <a:t>like</a:t>
            </a:r>
            <a:r>
              <a:rPr sz="3200" spc="-30" dirty="0">
                <a:latin typeface="Times New Roman"/>
                <a:cs typeface="Times New Roman"/>
              </a:rPr>
              <a:t> </a:t>
            </a:r>
            <a:r>
              <a:rPr sz="3200" spc="-10" dirty="0">
                <a:latin typeface="Times New Roman"/>
                <a:cs typeface="Times New Roman"/>
              </a:rPr>
              <a:t>SETI@Home </a:t>
            </a:r>
            <a:r>
              <a:rPr sz="3200" u="sng" spc="-10" dirty="0">
                <a:solidFill>
                  <a:srgbClr val="CCCCFF"/>
                </a:solidFill>
                <a:uFill>
                  <a:solidFill>
                    <a:srgbClr val="CCCCFF"/>
                  </a:solidFill>
                </a:uFill>
                <a:latin typeface="Times New Roman"/>
                <a:cs typeface="Times New Roman"/>
                <a:hlinkClick r:id="rId2"/>
              </a:rPr>
              <a:t>http://setiathome.ssl.berkeley.edu/</a:t>
            </a:r>
            <a:endParaRPr sz="32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1757680">
              <a:lnSpc>
                <a:spcPct val="100000"/>
              </a:lnSpc>
              <a:spcBef>
                <a:spcPts val="105"/>
              </a:spcBef>
            </a:pPr>
            <a:r>
              <a:rPr dirty="0"/>
              <a:t>Flynn’s</a:t>
            </a:r>
            <a:r>
              <a:rPr spc="-20" dirty="0"/>
              <a:t> </a:t>
            </a:r>
            <a:r>
              <a:rPr spc="-10" dirty="0"/>
              <a:t>Taxonomy</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3</a:t>
            </a:fld>
            <a:endParaRPr spc="-25" dirty="0"/>
          </a:p>
        </p:txBody>
      </p:sp>
      <p:sp>
        <p:nvSpPr>
          <p:cNvPr id="3" name="object 3"/>
          <p:cNvSpPr txBox="1"/>
          <p:nvPr/>
        </p:nvSpPr>
        <p:spPr>
          <a:xfrm>
            <a:off x="993139" y="1955419"/>
            <a:ext cx="9653270" cy="4049395"/>
          </a:xfrm>
          <a:prstGeom prst="rect">
            <a:avLst/>
          </a:prstGeom>
        </p:spPr>
        <p:txBody>
          <a:bodyPr vert="horz" wrap="square" lIns="0" tIns="64135" rIns="0" bIns="0" rtlCol="0">
            <a:spAutoFit/>
          </a:bodyPr>
          <a:lstStyle/>
          <a:p>
            <a:pPr marL="355600" marR="469900" indent="-343535">
              <a:lnSpc>
                <a:spcPts val="3240"/>
              </a:lnSpc>
              <a:spcBef>
                <a:spcPts val="505"/>
              </a:spcBef>
              <a:buChar char="•"/>
              <a:tabLst>
                <a:tab pos="355600" algn="l"/>
              </a:tabLst>
            </a:pPr>
            <a:r>
              <a:rPr sz="3000" dirty="0">
                <a:latin typeface="Times New Roman"/>
                <a:cs typeface="Times New Roman"/>
              </a:rPr>
              <a:t>Flynn’s</a:t>
            </a:r>
            <a:r>
              <a:rPr sz="3000" spc="-70" dirty="0">
                <a:latin typeface="Times New Roman"/>
                <a:cs typeface="Times New Roman"/>
              </a:rPr>
              <a:t> </a:t>
            </a:r>
            <a:r>
              <a:rPr sz="3000" dirty="0">
                <a:latin typeface="Times New Roman"/>
                <a:cs typeface="Times New Roman"/>
              </a:rPr>
              <a:t>taxonomy</a:t>
            </a:r>
            <a:r>
              <a:rPr sz="3000" spc="-50" dirty="0">
                <a:latin typeface="Times New Roman"/>
                <a:cs typeface="Times New Roman"/>
              </a:rPr>
              <a:t> </a:t>
            </a:r>
            <a:r>
              <a:rPr sz="3000" dirty="0">
                <a:latin typeface="Times New Roman"/>
                <a:cs typeface="Times New Roman"/>
              </a:rPr>
              <a:t>is</a:t>
            </a:r>
            <a:r>
              <a:rPr sz="3000" spc="-75" dirty="0">
                <a:latin typeface="Times New Roman"/>
                <a:cs typeface="Times New Roman"/>
              </a:rPr>
              <a:t> </a:t>
            </a:r>
            <a:r>
              <a:rPr sz="3000" dirty="0">
                <a:latin typeface="Times New Roman"/>
                <a:cs typeface="Times New Roman"/>
              </a:rPr>
              <a:t>a</a:t>
            </a:r>
            <a:r>
              <a:rPr sz="3000" spc="-60" dirty="0">
                <a:latin typeface="Times New Roman"/>
                <a:cs typeface="Times New Roman"/>
              </a:rPr>
              <a:t> </a:t>
            </a:r>
            <a:r>
              <a:rPr sz="3000" dirty="0">
                <a:latin typeface="Times New Roman"/>
                <a:cs typeface="Times New Roman"/>
              </a:rPr>
              <a:t>classification</a:t>
            </a:r>
            <a:r>
              <a:rPr sz="3000" spc="-20" dirty="0">
                <a:latin typeface="Times New Roman"/>
                <a:cs typeface="Times New Roman"/>
              </a:rPr>
              <a:t> </a:t>
            </a:r>
            <a:r>
              <a:rPr sz="3000" dirty="0">
                <a:latin typeface="Times New Roman"/>
                <a:cs typeface="Times New Roman"/>
              </a:rPr>
              <a:t>scheme</a:t>
            </a:r>
            <a:r>
              <a:rPr sz="3000" spc="-50" dirty="0">
                <a:latin typeface="Times New Roman"/>
                <a:cs typeface="Times New Roman"/>
              </a:rPr>
              <a:t> </a:t>
            </a:r>
            <a:r>
              <a:rPr sz="3000" dirty="0">
                <a:latin typeface="Times New Roman"/>
                <a:cs typeface="Times New Roman"/>
              </a:rPr>
              <a:t>for</a:t>
            </a:r>
            <a:r>
              <a:rPr sz="3000" spc="-65" dirty="0">
                <a:latin typeface="Times New Roman"/>
                <a:cs typeface="Times New Roman"/>
              </a:rPr>
              <a:t> </a:t>
            </a:r>
            <a:r>
              <a:rPr sz="3000" spc="-10" dirty="0">
                <a:latin typeface="Times New Roman"/>
                <a:cs typeface="Times New Roman"/>
              </a:rPr>
              <a:t>computer </a:t>
            </a:r>
            <a:r>
              <a:rPr sz="3000" dirty="0">
                <a:latin typeface="Times New Roman"/>
                <a:cs typeface="Times New Roman"/>
              </a:rPr>
              <a:t>architectures</a:t>
            </a:r>
            <a:r>
              <a:rPr sz="3000" spc="-15" dirty="0">
                <a:latin typeface="Times New Roman"/>
                <a:cs typeface="Times New Roman"/>
              </a:rPr>
              <a:t> </a:t>
            </a:r>
            <a:r>
              <a:rPr sz="3000" dirty="0">
                <a:latin typeface="Times New Roman"/>
                <a:cs typeface="Times New Roman"/>
              </a:rPr>
              <a:t>proposed</a:t>
            </a:r>
            <a:r>
              <a:rPr sz="3000" spc="-65" dirty="0">
                <a:latin typeface="Times New Roman"/>
                <a:cs typeface="Times New Roman"/>
              </a:rPr>
              <a:t> </a:t>
            </a:r>
            <a:r>
              <a:rPr sz="3000" dirty="0">
                <a:latin typeface="Times New Roman"/>
                <a:cs typeface="Times New Roman"/>
              </a:rPr>
              <a:t>by</a:t>
            </a:r>
            <a:r>
              <a:rPr sz="3000" spc="-65" dirty="0">
                <a:latin typeface="Times New Roman"/>
                <a:cs typeface="Times New Roman"/>
              </a:rPr>
              <a:t> </a:t>
            </a:r>
            <a:r>
              <a:rPr sz="3000" dirty="0">
                <a:latin typeface="Times New Roman"/>
                <a:cs typeface="Times New Roman"/>
              </a:rPr>
              <a:t>Michael</a:t>
            </a:r>
            <a:r>
              <a:rPr sz="3000" spc="-35" dirty="0">
                <a:latin typeface="Times New Roman"/>
                <a:cs typeface="Times New Roman"/>
              </a:rPr>
              <a:t> </a:t>
            </a:r>
            <a:r>
              <a:rPr sz="3000" dirty="0">
                <a:latin typeface="Times New Roman"/>
                <a:cs typeface="Times New Roman"/>
              </a:rPr>
              <a:t>Flynn</a:t>
            </a:r>
            <a:r>
              <a:rPr sz="3000" spc="-65" dirty="0">
                <a:latin typeface="Times New Roman"/>
                <a:cs typeface="Times New Roman"/>
              </a:rPr>
              <a:t> </a:t>
            </a:r>
            <a:r>
              <a:rPr sz="3000" dirty="0">
                <a:latin typeface="Times New Roman"/>
                <a:cs typeface="Times New Roman"/>
              </a:rPr>
              <a:t>in</a:t>
            </a:r>
            <a:r>
              <a:rPr sz="3000" spc="-65" dirty="0">
                <a:latin typeface="Times New Roman"/>
                <a:cs typeface="Times New Roman"/>
              </a:rPr>
              <a:t> </a:t>
            </a:r>
            <a:r>
              <a:rPr sz="3000" spc="-10" dirty="0">
                <a:latin typeface="Times New Roman"/>
                <a:cs typeface="Times New Roman"/>
              </a:rPr>
              <a:t>1966.</a:t>
            </a:r>
            <a:endParaRPr sz="3000" dirty="0">
              <a:latin typeface="Times New Roman"/>
              <a:cs typeface="Times New Roman"/>
            </a:endParaRPr>
          </a:p>
          <a:p>
            <a:pPr marL="355600" marR="67945" indent="-343535">
              <a:lnSpc>
                <a:spcPct val="90000"/>
              </a:lnSpc>
              <a:spcBef>
                <a:spcPts val="675"/>
              </a:spcBef>
              <a:buChar char="•"/>
              <a:tabLst>
                <a:tab pos="355600" algn="l"/>
              </a:tabLst>
            </a:pPr>
            <a:r>
              <a:rPr sz="3000" dirty="0">
                <a:latin typeface="Times New Roman"/>
                <a:cs typeface="Times New Roman"/>
              </a:rPr>
              <a:t>The</a:t>
            </a:r>
            <a:r>
              <a:rPr sz="3000" spc="-60" dirty="0">
                <a:latin typeface="Times New Roman"/>
                <a:cs typeface="Times New Roman"/>
              </a:rPr>
              <a:t> </a:t>
            </a:r>
            <a:r>
              <a:rPr sz="3000" dirty="0">
                <a:latin typeface="Times New Roman"/>
                <a:cs typeface="Times New Roman"/>
              </a:rPr>
              <a:t>taxonomy</a:t>
            </a:r>
            <a:r>
              <a:rPr sz="3000" spc="-40" dirty="0">
                <a:latin typeface="Times New Roman"/>
                <a:cs typeface="Times New Roman"/>
              </a:rPr>
              <a:t> </a:t>
            </a:r>
            <a:r>
              <a:rPr sz="3000" dirty="0">
                <a:latin typeface="Times New Roman"/>
                <a:cs typeface="Times New Roman"/>
              </a:rPr>
              <a:t>is</a:t>
            </a:r>
            <a:r>
              <a:rPr sz="3000" spc="-65" dirty="0">
                <a:latin typeface="Times New Roman"/>
                <a:cs typeface="Times New Roman"/>
              </a:rPr>
              <a:t> </a:t>
            </a:r>
            <a:r>
              <a:rPr sz="3000" dirty="0">
                <a:latin typeface="Times New Roman"/>
                <a:cs typeface="Times New Roman"/>
              </a:rPr>
              <a:t>based</a:t>
            </a:r>
            <a:r>
              <a:rPr sz="3000" spc="-50" dirty="0">
                <a:latin typeface="Times New Roman"/>
                <a:cs typeface="Times New Roman"/>
              </a:rPr>
              <a:t> </a:t>
            </a:r>
            <a:r>
              <a:rPr sz="3000" dirty="0">
                <a:latin typeface="Times New Roman"/>
                <a:cs typeface="Times New Roman"/>
              </a:rPr>
              <a:t>on</a:t>
            </a:r>
            <a:r>
              <a:rPr sz="3000" spc="-60" dirty="0">
                <a:latin typeface="Times New Roman"/>
                <a:cs typeface="Times New Roman"/>
              </a:rPr>
              <a:t> </a:t>
            </a:r>
            <a:r>
              <a:rPr sz="3000" dirty="0">
                <a:latin typeface="Times New Roman"/>
                <a:cs typeface="Times New Roman"/>
              </a:rPr>
              <a:t>the</a:t>
            </a:r>
            <a:r>
              <a:rPr sz="3000" spc="-55" dirty="0">
                <a:latin typeface="Times New Roman"/>
                <a:cs typeface="Times New Roman"/>
              </a:rPr>
              <a:t> </a:t>
            </a:r>
            <a:r>
              <a:rPr sz="3000" dirty="0">
                <a:latin typeface="Times New Roman"/>
                <a:cs typeface="Times New Roman"/>
              </a:rPr>
              <a:t>number</a:t>
            </a:r>
            <a:r>
              <a:rPr sz="3000" spc="-45" dirty="0">
                <a:latin typeface="Times New Roman"/>
                <a:cs typeface="Times New Roman"/>
              </a:rPr>
              <a:t> </a:t>
            </a:r>
            <a:r>
              <a:rPr sz="3000" dirty="0">
                <a:latin typeface="Times New Roman"/>
                <a:cs typeface="Times New Roman"/>
              </a:rPr>
              <a:t>of</a:t>
            </a:r>
            <a:r>
              <a:rPr sz="3000" spc="-60" dirty="0">
                <a:latin typeface="Times New Roman"/>
                <a:cs typeface="Times New Roman"/>
              </a:rPr>
              <a:t> </a:t>
            </a:r>
            <a:r>
              <a:rPr sz="3000" dirty="0">
                <a:latin typeface="Times New Roman"/>
                <a:cs typeface="Times New Roman"/>
              </a:rPr>
              <a:t>instruction</a:t>
            </a:r>
            <a:r>
              <a:rPr sz="3000" spc="-10" dirty="0">
                <a:latin typeface="Times New Roman"/>
                <a:cs typeface="Times New Roman"/>
              </a:rPr>
              <a:t> streams </a:t>
            </a:r>
            <a:r>
              <a:rPr sz="3000" dirty="0">
                <a:latin typeface="Times New Roman"/>
                <a:cs typeface="Times New Roman"/>
              </a:rPr>
              <a:t>and</a:t>
            </a:r>
            <a:r>
              <a:rPr sz="3000" spc="-65" dirty="0">
                <a:latin typeface="Times New Roman"/>
                <a:cs typeface="Times New Roman"/>
              </a:rPr>
              <a:t> </a:t>
            </a:r>
            <a:r>
              <a:rPr sz="3000" dirty="0">
                <a:latin typeface="Times New Roman"/>
                <a:cs typeface="Times New Roman"/>
              </a:rPr>
              <a:t>data</a:t>
            </a:r>
            <a:r>
              <a:rPr sz="3000" spc="-55" dirty="0">
                <a:latin typeface="Times New Roman"/>
                <a:cs typeface="Times New Roman"/>
              </a:rPr>
              <a:t> </a:t>
            </a:r>
            <a:r>
              <a:rPr sz="3000" dirty="0">
                <a:latin typeface="Times New Roman"/>
                <a:cs typeface="Times New Roman"/>
              </a:rPr>
              <a:t>streams</a:t>
            </a:r>
            <a:r>
              <a:rPr sz="3000" spc="-40" dirty="0">
                <a:latin typeface="Times New Roman"/>
                <a:cs typeface="Times New Roman"/>
              </a:rPr>
              <a:t> </a:t>
            </a:r>
            <a:r>
              <a:rPr sz="3000" dirty="0">
                <a:latin typeface="Times New Roman"/>
                <a:cs typeface="Times New Roman"/>
              </a:rPr>
              <a:t>that</a:t>
            </a:r>
            <a:r>
              <a:rPr sz="3000" spc="-55" dirty="0">
                <a:latin typeface="Times New Roman"/>
                <a:cs typeface="Times New Roman"/>
              </a:rPr>
              <a:t> </a:t>
            </a:r>
            <a:r>
              <a:rPr sz="3000" dirty="0">
                <a:latin typeface="Times New Roman"/>
                <a:cs typeface="Times New Roman"/>
              </a:rPr>
              <a:t>can</a:t>
            </a:r>
            <a:r>
              <a:rPr sz="3000" spc="-60" dirty="0">
                <a:latin typeface="Times New Roman"/>
                <a:cs typeface="Times New Roman"/>
              </a:rPr>
              <a:t> </a:t>
            </a:r>
            <a:r>
              <a:rPr sz="3000" dirty="0">
                <a:latin typeface="Times New Roman"/>
                <a:cs typeface="Times New Roman"/>
              </a:rPr>
              <a:t>be</a:t>
            </a:r>
            <a:r>
              <a:rPr sz="3000" spc="-60" dirty="0">
                <a:latin typeface="Times New Roman"/>
                <a:cs typeface="Times New Roman"/>
              </a:rPr>
              <a:t> </a:t>
            </a:r>
            <a:r>
              <a:rPr sz="3000" dirty="0">
                <a:latin typeface="Times New Roman"/>
                <a:cs typeface="Times New Roman"/>
              </a:rPr>
              <a:t>processed</a:t>
            </a:r>
            <a:r>
              <a:rPr sz="3000" spc="-50" dirty="0">
                <a:latin typeface="Times New Roman"/>
                <a:cs typeface="Times New Roman"/>
              </a:rPr>
              <a:t> </a:t>
            </a:r>
            <a:r>
              <a:rPr sz="3000" dirty="0">
                <a:latin typeface="Times New Roman"/>
                <a:cs typeface="Times New Roman"/>
              </a:rPr>
              <a:t>simultaneously</a:t>
            </a:r>
            <a:r>
              <a:rPr sz="3000" spc="-25" dirty="0">
                <a:latin typeface="Times New Roman"/>
                <a:cs typeface="Times New Roman"/>
              </a:rPr>
              <a:t> </a:t>
            </a:r>
            <a:r>
              <a:rPr sz="3000" dirty="0">
                <a:latin typeface="Times New Roman"/>
                <a:cs typeface="Times New Roman"/>
              </a:rPr>
              <a:t>by</a:t>
            </a:r>
            <a:r>
              <a:rPr sz="3000" spc="-60" dirty="0">
                <a:latin typeface="Times New Roman"/>
                <a:cs typeface="Times New Roman"/>
              </a:rPr>
              <a:t> </a:t>
            </a:r>
            <a:r>
              <a:rPr sz="3000" spc="-50" dirty="0">
                <a:latin typeface="Times New Roman"/>
                <a:cs typeface="Times New Roman"/>
              </a:rPr>
              <a:t>a </a:t>
            </a:r>
            <a:r>
              <a:rPr sz="3000" dirty="0">
                <a:latin typeface="Times New Roman"/>
                <a:cs typeface="Times New Roman"/>
              </a:rPr>
              <a:t>computer</a:t>
            </a:r>
            <a:r>
              <a:rPr sz="3000" spc="-110" dirty="0">
                <a:latin typeface="Times New Roman"/>
                <a:cs typeface="Times New Roman"/>
              </a:rPr>
              <a:t> </a:t>
            </a:r>
            <a:r>
              <a:rPr sz="3000" spc="-10" dirty="0">
                <a:latin typeface="Times New Roman"/>
                <a:cs typeface="Times New Roman"/>
              </a:rPr>
              <a:t>architecture.</a:t>
            </a:r>
            <a:endParaRPr sz="3000" dirty="0">
              <a:latin typeface="Times New Roman"/>
              <a:cs typeface="Times New Roman"/>
            </a:endParaRPr>
          </a:p>
          <a:p>
            <a:pPr marL="355600" marR="5080" indent="-343535">
              <a:lnSpc>
                <a:spcPts val="3240"/>
              </a:lnSpc>
              <a:spcBef>
                <a:spcPts val="765"/>
              </a:spcBef>
              <a:buChar char="•"/>
              <a:tabLst>
                <a:tab pos="355600" algn="l"/>
              </a:tabLst>
            </a:pPr>
            <a:r>
              <a:rPr sz="3000" dirty="0">
                <a:latin typeface="Times New Roman"/>
                <a:cs typeface="Times New Roman"/>
              </a:rPr>
              <a:t>An</a:t>
            </a:r>
            <a:r>
              <a:rPr sz="3000" spc="-65" dirty="0">
                <a:latin typeface="Times New Roman"/>
                <a:cs typeface="Times New Roman"/>
              </a:rPr>
              <a:t> </a:t>
            </a:r>
            <a:r>
              <a:rPr sz="3000" b="1" dirty="0">
                <a:latin typeface="Times New Roman"/>
                <a:cs typeface="Times New Roman"/>
              </a:rPr>
              <a:t>Instruction</a:t>
            </a:r>
            <a:r>
              <a:rPr sz="3000" b="1" spc="-55" dirty="0">
                <a:latin typeface="Times New Roman"/>
                <a:cs typeface="Times New Roman"/>
              </a:rPr>
              <a:t> </a:t>
            </a:r>
            <a:r>
              <a:rPr sz="3000" b="1" dirty="0">
                <a:latin typeface="Times New Roman"/>
                <a:cs typeface="Times New Roman"/>
              </a:rPr>
              <a:t>Stream</a:t>
            </a:r>
            <a:r>
              <a:rPr sz="3000" b="1" spc="-50" dirty="0">
                <a:latin typeface="Times New Roman"/>
                <a:cs typeface="Times New Roman"/>
              </a:rPr>
              <a:t> </a:t>
            </a:r>
            <a:r>
              <a:rPr sz="3000" dirty="0">
                <a:latin typeface="Times New Roman"/>
                <a:cs typeface="Times New Roman"/>
              </a:rPr>
              <a:t>is</a:t>
            </a:r>
            <a:r>
              <a:rPr sz="3000" spc="-65" dirty="0">
                <a:latin typeface="Times New Roman"/>
                <a:cs typeface="Times New Roman"/>
              </a:rPr>
              <a:t> </a:t>
            </a:r>
            <a:r>
              <a:rPr sz="3000" dirty="0">
                <a:latin typeface="Times New Roman"/>
                <a:cs typeface="Times New Roman"/>
              </a:rPr>
              <a:t>a</a:t>
            </a:r>
            <a:r>
              <a:rPr sz="3000" spc="-55" dirty="0">
                <a:latin typeface="Times New Roman"/>
                <a:cs typeface="Times New Roman"/>
              </a:rPr>
              <a:t> </a:t>
            </a:r>
            <a:r>
              <a:rPr sz="3000" dirty="0">
                <a:latin typeface="Times New Roman"/>
                <a:cs typeface="Times New Roman"/>
              </a:rPr>
              <a:t>sequence</a:t>
            </a:r>
            <a:r>
              <a:rPr sz="3000" spc="-45" dirty="0">
                <a:latin typeface="Times New Roman"/>
                <a:cs typeface="Times New Roman"/>
              </a:rPr>
              <a:t> </a:t>
            </a:r>
            <a:r>
              <a:rPr sz="3000" dirty="0">
                <a:latin typeface="Times New Roman"/>
                <a:cs typeface="Times New Roman"/>
              </a:rPr>
              <a:t>of</a:t>
            </a:r>
            <a:r>
              <a:rPr sz="3000" spc="-60" dirty="0">
                <a:latin typeface="Times New Roman"/>
                <a:cs typeface="Times New Roman"/>
              </a:rPr>
              <a:t> </a:t>
            </a:r>
            <a:r>
              <a:rPr sz="3000" dirty="0">
                <a:latin typeface="Times New Roman"/>
                <a:cs typeface="Times New Roman"/>
              </a:rPr>
              <a:t>instructions</a:t>
            </a:r>
            <a:r>
              <a:rPr sz="3000" spc="-25" dirty="0">
                <a:latin typeface="Times New Roman"/>
                <a:cs typeface="Times New Roman"/>
              </a:rPr>
              <a:t> </a:t>
            </a:r>
            <a:r>
              <a:rPr sz="3000" dirty="0">
                <a:latin typeface="Times New Roman"/>
                <a:cs typeface="Times New Roman"/>
              </a:rPr>
              <a:t>that</a:t>
            </a:r>
            <a:r>
              <a:rPr sz="3000" spc="-40" dirty="0">
                <a:latin typeface="Times New Roman"/>
                <a:cs typeface="Times New Roman"/>
              </a:rPr>
              <a:t> </a:t>
            </a:r>
            <a:r>
              <a:rPr sz="3000" spc="-25" dirty="0">
                <a:latin typeface="Times New Roman"/>
                <a:cs typeface="Times New Roman"/>
              </a:rPr>
              <a:t>are </a:t>
            </a:r>
            <a:r>
              <a:rPr sz="3000" dirty="0">
                <a:latin typeface="Times New Roman"/>
                <a:cs typeface="Times New Roman"/>
              </a:rPr>
              <a:t>read</a:t>
            </a:r>
            <a:r>
              <a:rPr sz="3000" spc="-50" dirty="0">
                <a:latin typeface="Times New Roman"/>
                <a:cs typeface="Times New Roman"/>
              </a:rPr>
              <a:t> </a:t>
            </a:r>
            <a:r>
              <a:rPr sz="3000" dirty="0">
                <a:latin typeface="Times New Roman"/>
                <a:cs typeface="Times New Roman"/>
              </a:rPr>
              <a:t>from</a:t>
            </a:r>
            <a:r>
              <a:rPr sz="3000" spc="-55" dirty="0">
                <a:latin typeface="Times New Roman"/>
                <a:cs typeface="Times New Roman"/>
              </a:rPr>
              <a:t> </a:t>
            </a:r>
            <a:r>
              <a:rPr sz="3000" spc="-10" dirty="0">
                <a:latin typeface="Times New Roman"/>
                <a:cs typeface="Times New Roman"/>
              </a:rPr>
              <a:t>memory.</a:t>
            </a:r>
            <a:endParaRPr sz="3000" dirty="0">
              <a:latin typeface="Times New Roman"/>
              <a:cs typeface="Times New Roman"/>
            </a:endParaRPr>
          </a:p>
          <a:p>
            <a:pPr marL="355600" marR="415925" indent="-343535">
              <a:lnSpc>
                <a:spcPts val="3240"/>
              </a:lnSpc>
              <a:spcBef>
                <a:spcPts val="725"/>
              </a:spcBef>
              <a:buFont typeface="Times New Roman"/>
              <a:buChar char="•"/>
              <a:tabLst>
                <a:tab pos="355600" algn="l"/>
              </a:tabLst>
            </a:pPr>
            <a:r>
              <a:rPr sz="3000" b="1" dirty="0">
                <a:latin typeface="Times New Roman"/>
                <a:cs typeface="Times New Roman"/>
              </a:rPr>
              <a:t>Data</a:t>
            </a:r>
            <a:r>
              <a:rPr sz="3000" b="1" spc="-55" dirty="0">
                <a:latin typeface="Times New Roman"/>
                <a:cs typeface="Times New Roman"/>
              </a:rPr>
              <a:t> </a:t>
            </a:r>
            <a:r>
              <a:rPr sz="3000" b="1" dirty="0">
                <a:latin typeface="Times New Roman"/>
                <a:cs typeface="Times New Roman"/>
              </a:rPr>
              <a:t>Stream</a:t>
            </a:r>
            <a:r>
              <a:rPr sz="3000" b="1" spc="-40" dirty="0">
                <a:latin typeface="Times New Roman"/>
                <a:cs typeface="Times New Roman"/>
              </a:rPr>
              <a:t> </a:t>
            </a:r>
            <a:r>
              <a:rPr sz="3000" dirty="0">
                <a:latin typeface="Times New Roman"/>
                <a:cs typeface="Times New Roman"/>
              </a:rPr>
              <a:t>refers</a:t>
            </a:r>
            <a:r>
              <a:rPr sz="3000" spc="-40" dirty="0">
                <a:latin typeface="Times New Roman"/>
                <a:cs typeface="Times New Roman"/>
              </a:rPr>
              <a:t> </a:t>
            </a:r>
            <a:r>
              <a:rPr sz="3000" dirty="0">
                <a:latin typeface="Times New Roman"/>
                <a:cs typeface="Times New Roman"/>
              </a:rPr>
              <a:t>to</a:t>
            </a:r>
            <a:r>
              <a:rPr sz="3000" spc="-50" dirty="0">
                <a:latin typeface="Times New Roman"/>
                <a:cs typeface="Times New Roman"/>
              </a:rPr>
              <a:t> </a:t>
            </a:r>
            <a:r>
              <a:rPr sz="3000" dirty="0">
                <a:latin typeface="Times New Roman"/>
                <a:cs typeface="Times New Roman"/>
              </a:rPr>
              <a:t>a</a:t>
            </a:r>
            <a:r>
              <a:rPr sz="3000" spc="-50" dirty="0">
                <a:latin typeface="Times New Roman"/>
                <a:cs typeface="Times New Roman"/>
              </a:rPr>
              <a:t> </a:t>
            </a:r>
            <a:r>
              <a:rPr sz="3000" dirty="0">
                <a:latin typeface="Times New Roman"/>
                <a:cs typeface="Times New Roman"/>
              </a:rPr>
              <a:t>continuous</a:t>
            </a:r>
            <a:r>
              <a:rPr sz="3000" spc="-40" dirty="0">
                <a:latin typeface="Times New Roman"/>
                <a:cs typeface="Times New Roman"/>
              </a:rPr>
              <a:t> </a:t>
            </a:r>
            <a:r>
              <a:rPr sz="3000" dirty="0">
                <a:latin typeface="Times New Roman"/>
                <a:cs typeface="Times New Roman"/>
              </a:rPr>
              <a:t>flow</a:t>
            </a:r>
            <a:r>
              <a:rPr sz="3000" spc="-50" dirty="0">
                <a:latin typeface="Times New Roman"/>
                <a:cs typeface="Times New Roman"/>
              </a:rPr>
              <a:t> </a:t>
            </a:r>
            <a:r>
              <a:rPr sz="3000" dirty="0">
                <a:latin typeface="Times New Roman"/>
                <a:cs typeface="Times New Roman"/>
              </a:rPr>
              <a:t>of</a:t>
            </a:r>
            <a:r>
              <a:rPr sz="3000" spc="-50" dirty="0">
                <a:latin typeface="Times New Roman"/>
                <a:cs typeface="Times New Roman"/>
              </a:rPr>
              <a:t> </a:t>
            </a:r>
            <a:r>
              <a:rPr sz="3000" dirty="0">
                <a:latin typeface="Times New Roman"/>
                <a:cs typeface="Times New Roman"/>
              </a:rPr>
              <a:t>data</a:t>
            </a:r>
            <a:r>
              <a:rPr sz="3000" spc="-30" dirty="0">
                <a:latin typeface="Times New Roman"/>
                <a:cs typeface="Times New Roman"/>
              </a:rPr>
              <a:t> </a:t>
            </a:r>
            <a:r>
              <a:rPr sz="3000" dirty="0">
                <a:latin typeface="Times New Roman"/>
                <a:cs typeface="Times New Roman"/>
              </a:rPr>
              <a:t>values</a:t>
            </a:r>
            <a:r>
              <a:rPr sz="3000" spc="-45" dirty="0">
                <a:latin typeface="Times New Roman"/>
                <a:cs typeface="Times New Roman"/>
              </a:rPr>
              <a:t> </a:t>
            </a:r>
            <a:r>
              <a:rPr sz="3000" spc="-25" dirty="0">
                <a:latin typeface="Times New Roman"/>
                <a:cs typeface="Times New Roman"/>
              </a:rPr>
              <a:t>or </a:t>
            </a:r>
            <a:r>
              <a:rPr sz="3000" spc="-10" dirty="0">
                <a:latin typeface="Times New Roman"/>
                <a:cs typeface="Times New Roman"/>
              </a:rPr>
              <a:t>information.</a:t>
            </a:r>
            <a:endParaRPr sz="30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4</a:t>
            </a:fld>
            <a:endParaRPr spc="-25" dirty="0"/>
          </a:p>
        </p:txBody>
      </p:sp>
      <p:sp>
        <p:nvSpPr>
          <p:cNvPr id="2" name="object 2"/>
          <p:cNvSpPr txBox="1">
            <a:spLocks noGrp="1"/>
          </p:cNvSpPr>
          <p:nvPr>
            <p:ph type="title"/>
          </p:nvPr>
        </p:nvSpPr>
        <p:spPr>
          <a:prstGeom prst="rect">
            <a:avLst/>
          </a:prstGeom>
        </p:spPr>
        <p:txBody>
          <a:bodyPr vert="horz" wrap="square" lIns="0" tIns="548259" rIns="0" bIns="0" rtlCol="0">
            <a:spAutoFit/>
          </a:bodyPr>
          <a:lstStyle/>
          <a:p>
            <a:pPr marL="889000">
              <a:lnSpc>
                <a:spcPct val="100000"/>
              </a:lnSpc>
              <a:spcBef>
                <a:spcPts val="105"/>
              </a:spcBef>
            </a:pPr>
            <a:r>
              <a:rPr dirty="0"/>
              <a:t>Flynn’s</a:t>
            </a:r>
            <a:r>
              <a:rPr spc="-5" dirty="0"/>
              <a:t> </a:t>
            </a:r>
            <a:r>
              <a:rPr dirty="0"/>
              <a:t>Taxonomy</a:t>
            </a:r>
            <a:r>
              <a:rPr spc="-25" dirty="0"/>
              <a:t> </a:t>
            </a:r>
            <a:r>
              <a:rPr spc="-10" dirty="0"/>
              <a:t>(Cont.)</a:t>
            </a:r>
          </a:p>
        </p:txBody>
      </p:sp>
      <p:pic>
        <p:nvPicPr>
          <p:cNvPr id="3" name="object 3"/>
          <p:cNvPicPr/>
          <p:nvPr/>
        </p:nvPicPr>
        <p:blipFill>
          <a:blip r:embed="rId2" cstate="print"/>
          <a:stretch>
            <a:fillRect/>
          </a:stretch>
        </p:blipFill>
        <p:spPr>
          <a:xfrm>
            <a:off x="3268979" y="2013204"/>
            <a:ext cx="5654039"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289300">
              <a:lnSpc>
                <a:spcPct val="100000"/>
              </a:lnSpc>
              <a:spcBef>
                <a:spcPts val="105"/>
              </a:spcBef>
            </a:pPr>
            <a:r>
              <a:rPr spc="-20" dirty="0"/>
              <a:t>SISD</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5</a:t>
            </a:fld>
            <a:endParaRPr spc="-25" dirty="0"/>
          </a:p>
        </p:txBody>
      </p:sp>
      <p:sp>
        <p:nvSpPr>
          <p:cNvPr id="3" name="object 3"/>
          <p:cNvSpPr txBox="1"/>
          <p:nvPr/>
        </p:nvSpPr>
        <p:spPr>
          <a:xfrm>
            <a:off x="993139" y="2001139"/>
            <a:ext cx="7233284" cy="3317875"/>
          </a:xfrm>
          <a:prstGeom prst="rect">
            <a:avLst/>
          </a:prstGeom>
        </p:spPr>
        <p:txBody>
          <a:bodyPr vert="horz" wrap="square" lIns="0" tIns="12700" rIns="0" bIns="0" rtlCol="0">
            <a:spAutoFit/>
          </a:bodyPr>
          <a:lstStyle/>
          <a:p>
            <a:pPr marL="355600" marR="5080" indent="-343535" algn="just">
              <a:lnSpc>
                <a:spcPct val="100000"/>
              </a:lnSpc>
              <a:spcBef>
                <a:spcPts val="100"/>
              </a:spcBef>
              <a:buChar char="•"/>
              <a:tabLst>
                <a:tab pos="355600" algn="l"/>
              </a:tabLst>
            </a:pPr>
            <a:r>
              <a:rPr sz="3000" dirty="0">
                <a:latin typeface="Times New Roman"/>
                <a:cs typeface="Times New Roman"/>
              </a:rPr>
              <a:t>Single</a:t>
            </a:r>
            <a:r>
              <a:rPr sz="3000" spc="295" dirty="0">
                <a:latin typeface="Times New Roman"/>
                <a:cs typeface="Times New Roman"/>
              </a:rPr>
              <a:t> </a:t>
            </a:r>
            <a:r>
              <a:rPr sz="3000" dirty="0">
                <a:latin typeface="Times New Roman"/>
                <a:cs typeface="Times New Roman"/>
              </a:rPr>
              <a:t>Instruction</a:t>
            </a:r>
            <a:r>
              <a:rPr sz="3000" spc="315" dirty="0">
                <a:latin typeface="Times New Roman"/>
                <a:cs typeface="Times New Roman"/>
              </a:rPr>
              <a:t> </a:t>
            </a:r>
            <a:r>
              <a:rPr sz="3000" dirty="0">
                <a:latin typeface="Times New Roman"/>
                <a:cs typeface="Times New Roman"/>
              </a:rPr>
              <a:t>Single</a:t>
            </a:r>
            <a:r>
              <a:rPr sz="3000" spc="295" dirty="0">
                <a:latin typeface="Times New Roman"/>
                <a:cs typeface="Times New Roman"/>
              </a:rPr>
              <a:t> </a:t>
            </a:r>
            <a:r>
              <a:rPr sz="3000" dirty="0">
                <a:latin typeface="Times New Roman"/>
                <a:cs typeface="Times New Roman"/>
              </a:rPr>
              <a:t>Data</a:t>
            </a:r>
            <a:r>
              <a:rPr sz="3000" spc="300" dirty="0">
                <a:latin typeface="Times New Roman"/>
                <a:cs typeface="Times New Roman"/>
              </a:rPr>
              <a:t> </a:t>
            </a:r>
            <a:r>
              <a:rPr sz="3000" dirty="0">
                <a:latin typeface="Times New Roman"/>
                <a:cs typeface="Times New Roman"/>
              </a:rPr>
              <a:t>(</a:t>
            </a:r>
            <a:r>
              <a:rPr sz="3000" b="1" dirty="0">
                <a:latin typeface="Times New Roman"/>
                <a:cs typeface="Times New Roman"/>
              </a:rPr>
              <a:t>SISD</a:t>
            </a:r>
            <a:r>
              <a:rPr sz="3000" dirty="0">
                <a:latin typeface="Times New Roman"/>
                <a:cs typeface="Times New Roman"/>
              </a:rPr>
              <a:t>):</a:t>
            </a:r>
            <a:r>
              <a:rPr sz="3000" spc="295" dirty="0">
                <a:latin typeface="Times New Roman"/>
                <a:cs typeface="Times New Roman"/>
              </a:rPr>
              <a:t> </a:t>
            </a:r>
            <a:r>
              <a:rPr sz="3000" dirty="0">
                <a:latin typeface="Times New Roman"/>
                <a:cs typeface="Times New Roman"/>
              </a:rPr>
              <a:t>In</a:t>
            </a:r>
            <a:r>
              <a:rPr sz="3000" spc="305" dirty="0">
                <a:latin typeface="Times New Roman"/>
                <a:cs typeface="Times New Roman"/>
              </a:rPr>
              <a:t> </a:t>
            </a:r>
            <a:r>
              <a:rPr sz="3000" spc="-50" dirty="0">
                <a:latin typeface="Times New Roman"/>
                <a:cs typeface="Times New Roman"/>
              </a:rPr>
              <a:t>a </a:t>
            </a:r>
            <a:r>
              <a:rPr sz="3000" dirty="0">
                <a:latin typeface="Times New Roman"/>
                <a:cs typeface="Times New Roman"/>
              </a:rPr>
              <a:t>SISD</a:t>
            </a:r>
            <a:r>
              <a:rPr sz="3000" spc="-45" dirty="0">
                <a:latin typeface="Times New Roman"/>
                <a:cs typeface="Times New Roman"/>
              </a:rPr>
              <a:t> </a:t>
            </a:r>
            <a:r>
              <a:rPr sz="3000" dirty="0">
                <a:latin typeface="Times New Roman"/>
                <a:cs typeface="Times New Roman"/>
              </a:rPr>
              <a:t>architecture,</a:t>
            </a:r>
            <a:r>
              <a:rPr sz="3000" spc="-15" dirty="0">
                <a:latin typeface="Times New Roman"/>
                <a:cs typeface="Times New Roman"/>
              </a:rPr>
              <a:t> </a:t>
            </a:r>
            <a:r>
              <a:rPr sz="3000" dirty="0">
                <a:latin typeface="Times New Roman"/>
                <a:cs typeface="Times New Roman"/>
              </a:rPr>
              <a:t>there</a:t>
            </a:r>
            <a:r>
              <a:rPr sz="3000" spc="-20" dirty="0">
                <a:latin typeface="Times New Roman"/>
                <a:cs typeface="Times New Roman"/>
              </a:rPr>
              <a:t> </a:t>
            </a:r>
            <a:r>
              <a:rPr sz="3000" dirty="0">
                <a:latin typeface="Times New Roman"/>
                <a:cs typeface="Times New Roman"/>
              </a:rPr>
              <a:t>is</a:t>
            </a:r>
            <a:r>
              <a:rPr sz="3000" spc="-35" dirty="0">
                <a:latin typeface="Times New Roman"/>
                <a:cs typeface="Times New Roman"/>
              </a:rPr>
              <a:t> </a:t>
            </a:r>
            <a:r>
              <a:rPr sz="3000" dirty="0">
                <a:latin typeface="Times New Roman"/>
                <a:cs typeface="Times New Roman"/>
              </a:rPr>
              <a:t>a</a:t>
            </a:r>
            <a:r>
              <a:rPr sz="3000" spc="-35" dirty="0">
                <a:latin typeface="Times New Roman"/>
                <a:cs typeface="Times New Roman"/>
              </a:rPr>
              <a:t> </a:t>
            </a:r>
            <a:r>
              <a:rPr sz="3000" dirty="0">
                <a:latin typeface="Times New Roman"/>
                <a:cs typeface="Times New Roman"/>
              </a:rPr>
              <a:t>single</a:t>
            </a:r>
            <a:r>
              <a:rPr sz="3000" spc="-30" dirty="0">
                <a:latin typeface="Times New Roman"/>
                <a:cs typeface="Times New Roman"/>
              </a:rPr>
              <a:t> </a:t>
            </a:r>
            <a:r>
              <a:rPr sz="3000" spc="-10" dirty="0">
                <a:latin typeface="Times New Roman"/>
                <a:cs typeface="Times New Roman"/>
              </a:rPr>
              <a:t>processor </a:t>
            </a:r>
            <a:r>
              <a:rPr sz="3000" dirty="0">
                <a:latin typeface="Times New Roman"/>
                <a:cs typeface="Times New Roman"/>
              </a:rPr>
              <a:t>that</a:t>
            </a:r>
            <a:r>
              <a:rPr sz="3000" spc="105" dirty="0">
                <a:latin typeface="Times New Roman"/>
                <a:cs typeface="Times New Roman"/>
              </a:rPr>
              <a:t> </a:t>
            </a:r>
            <a:r>
              <a:rPr sz="3000" dirty="0">
                <a:latin typeface="Times New Roman"/>
                <a:cs typeface="Times New Roman"/>
              </a:rPr>
              <a:t>executes</a:t>
            </a:r>
            <a:r>
              <a:rPr sz="3000" spc="100" dirty="0">
                <a:latin typeface="Times New Roman"/>
                <a:cs typeface="Times New Roman"/>
              </a:rPr>
              <a:t> </a:t>
            </a:r>
            <a:r>
              <a:rPr sz="3000" dirty="0">
                <a:latin typeface="Times New Roman"/>
                <a:cs typeface="Times New Roman"/>
              </a:rPr>
              <a:t>a</a:t>
            </a:r>
            <a:r>
              <a:rPr sz="3000" spc="110" dirty="0">
                <a:latin typeface="Times New Roman"/>
                <a:cs typeface="Times New Roman"/>
              </a:rPr>
              <a:t> </a:t>
            </a:r>
            <a:r>
              <a:rPr sz="3000" dirty="0">
                <a:latin typeface="Times New Roman"/>
                <a:cs typeface="Times New Roman"/>
              </a:rPr>
              <a:t>single</a:t>
            </a:r>
            <a:r>
              <a:rPr sz="3000" spc="100" dirty="0">
                <a:latin typeface="Times New Roman"/>
                <a:cs typeface="Times New Roman"/>
              </a:rPr>
              <a:t> </a:t>
            </a:r>
            <a:r>
              <a:rPr sz="3000" dirty="0">
                <a:latin typeface="Times New Roman"/>
                <a:cs typeface="Times New Roman"/>
              </a:rPr>
              <a:t>instruction</a:t>
            </a:r>
            <a:r>
              <a:rPr sz="3000" spc="105" dirty="0">
                <a:latin typeface="Times New Roman"/>
                <a:cs typeface="Times New Roman"/>
              </a:rPr>
              <a:t> </a:t>
            </a:r>
            <a:r>
              <a:rPr sz="3000" dirty="0">
                <a:latin typeface="Times New Roman"/>
                <a:cs typeface="Times New Roman"/>
              </a:rPr>
              <a:t>stream</a:t>
            </a:r>
            <a:r>
              <a:rPr sz="3000" spc="105" dirty="0">
                <a:latin typeface="Times New Roman"/>
                <a:cs typeface="Times New Roman"/>
              </a:rPr>
              <a:t> </a:t>
            </a:r>
            <a:r>
              <a:rPr sz="3000" spc="-25" dirty="0">
                <a:latin typeface="Times New Roman"/>
                <a:cs typeface="Times New Roman"/>
              </a:rPr>
              <a:t>and </a:t>
            </a:r>
            <a:r>
              <a:rPr sz="3000" dirty="0">
                <a:latin typeface="Times New Roman"/>
                <a:cs typeface="Times New Roman"/>
              </a:rPr>
              <a:t>operates</a:t>
            </a:r>
            <a:r>
              <a:rPr sz="3000" spc="-25" dirty="0">
                <a:latin typeface="Times New Roman"/>
                <a:cs typeface="Times New Roman"/>
              </a:rPr>
              <a:t> </a:t>
            </a:r>
            <a:r>
              <a:rPr sz="3000" dirty="0">
                <a:latin typeface="Times New Roman"/>
                <a:cs typeface="Times New Roman"/>
              </a:rPr>
              <a:t>on</a:t>
            </a:r>
            <a:r>
              <a:rPr sz="3000" spc="-55" dirty="0">
                <a:latin typeface="Times New Roman"/>
                <a:cs typeface="Times New Roman"/>
              </a:rPr>
              <a:t> </a:t>
            </a:r>
            <a:r>
              <a:rPr sz="3000" dirty="0">
                <a:latin typeface="Times New Roman"/>
                <a:cs typeface="Times New Roman"/>
              </a:rPr>
              <a:t>a</a:t>
            </a:r>
            <a:r>
              <a:rPr sz="3000" spc="-40" dirty="0">
                <a:latin typeface="Times New Roman"/>
                <a:cs typeface="Times New Roman"/>
              </a:rPr>
              <a:t> </a:t>
            </a:r>
            <a:r>
              <a:rPr sz="3000" dirty="0">
                <a:latin typeface="Times New Roman"/>
                <a:cs typeface="Times New Roman"/>
              </a:rPr>
              <a:t>single</a:t>
            </a:r>
            <a:r>
              <a:rPr sz="3000" spc="-35" dirty="0">
                <a:latin typeface="Times New Roman"/>
                <a:cs typeface="Times New Roman"/>
              </a:rPr>
              <a:t> </a:t>
            </a:r>
            <a:r>
              <a:rPr sz="3000" dirty="0">
                <a:latin typeface="Times New Roman"/>
                <a:cs typeface="Times New Roman"/>
              </a:rPr>
              <a:t>data</a:t>
            </a:r>
            <a:r>
              <a:rPr sz="3000" spc="-45" dirty="0">
                <a:latin typeface="Times New Roman"/>
                <a:cs typeface="Times New Roman"/>
              </a:rPr>
              <a:t> </a:t>
            </a:r>
            <a:r>
              <a:rPr sz="3000" spc="-10" dirty="0">
                <a:latin typeface="Times New Roman"/>
                <a:cs typeface="Times New Roman"/>
              </a:rPr>
              <a:t>stream.</a:t>
            </a:r>
            <a:endParaRPr sz="3000">
              <a:latin typeface="Times New Roman"/>
              <a:cs typeface="Times New Roman"/>
            </a:endParaRPr>
          </a:p>
          <a:p>
            <a:pPr marL="355600" marR="5080" indent="-343535" algn="just">
              <a:lnSpc>
                <a:spcPct val="100000"/>
              </a:lnSpc>
              <a:spcBef>
                <a:spcPts val="720"/>
              </a:spcBef>
              <a:buChar char="•"/>
              <a:tabLst>
                <a:tab pos="355600" algn="l"/>
              </a:tabLst>
            </a:pPr>
            <a:r>
              <a:rPr sz="3000" dirty="0">
                <a:latin typeface="Times New Roman"/>
                <a:cs typeface="Times New Roman"/>
              </a:rPr>
              <a:t>This</a:t>
            </a:r>
            <a:r>
              <a:rPr sz="3000" spc="390" dirty="0">
                <a:latin typeface="Times New Roman"/>
                <a:cs typeface="Times New Roman"/>
              </a:rPr>
              <a:t>  </a:t>
            </a:r>
            <a:r>
              <a:rPr sz="3000" dirty="0">
                <a:latin typeface="Times New Roman"/>
                <a:cs typeface="Times New Roman"/>
              </a:rPr>
              <a:t>is</a:t>
            </a:r>
            <a:r>
              <a:rPr sz="3000" spc="395" dirty="0">
                <a:latin typeface="Times New Roman"/>
                <a:cs typeface="Times New Roman"/>
              </a:rPr>
              <a:t>  </a:t>
            </a:r>
            <a:r>
              <a:rPr sz="3000" dirty="0">
                <a:latin typeface="Times New Roman"/>
                <a:cs typeface="Times New Roman"/>
              </a:rPr>
              <a:t>the</a:t>
            </a:r>
            <a:r>
              <a:rPr sz="3000" spc="395" dirty="0">
                <a:latin typeface="Times New Roman"/>
                <a:cs typeface="Times New Roman"/>
              </a:rPr>
              <a:t>  </a:t>
            </a:r>
            <a:r>
              <a:rPr sz="3000" dirty="0">
                <a:latin typeface="Times New Roman"/>
                <a:cs typeface="Times New Roman"/>
              </a:rPr>
              <a:t>simplest</a:t>
            </a:r>
            <a:r>
              <a:rPr sz="3000" spc="395" dirty="0">
                <a:latin typeface="Times New Roman"/>
                <a:cs typeface="Times New Roman"/>
              </a:rPr>
              <a:t>  </a:t>
            </a:r>
            <a:r>
              <a:rPr sz="3000" dirty="0">
                <a:latin typeface="Times New Roman"/>
                <a:cs typeface="Times New Roman"/>
              </a:rPr>
              <a:t>type</a:t>
            </a:r>
            <a:r>
              <a:rPr sz="3000" spc="409" dirty="0">
                <a:latin typeface="Times New Roman"/>
                <a:cs typeface="Times New Roman"/>
              </a:rPr>
              <a:t>  </a:t>
            </a:r>
            <a:r>
              <a:rPr sz="3000" dirty="0">
                <a:latin typeface="Times New Roman"/>
                <a:cs typeface="Times New Roman"/>
              </a:rPr>
              <a:t>of</a:t>
            </a:r>
            <a:r>
              <a:rPr sz="3000" spc="395" dirty="0">
                <a:latin typeface="Times New Roman"/>
                <a:cs typeface="Times New Roman"/>
              </a:rPr>
              <a:t>  </a:t>
            </a:r>
            <a:r>
              <a:rPr sz="3000" spc="-10" dirty="0">
                <a:latin typeface="Times New Roman"/>
                <a:cs typeface="Times New Roman"/>
              </a:rPr>
              <a:t>computer </a:t>
            </a:r>
            <a:r>
              <a:rPr sz="3000" dirty="0">
                <a:latin typeface="Times New Roman"/>
                <a:cs typeface="Times New Roman"/>
              </a:rPr>
              <a:t>architecture</a:t>
            </a:r>
            <a:r>
              <a:rPr sz="3000" spc="455" dirty="0">
                <a:latin typeface="Times New Roman"/>
                <a:cs typeface="Times New Roman"/>
              </a:rPr>
              <a:t> </a:t>
            </a:r>
            <a:r>
              <a:rPr sz="3000" dirty="0">
                <a:latin typeface="Times New Roman"/>
                <a:cs typeface="Times New Roman"/>
              </a:rPr>
              <a:t>and</a:t>
            </a:r>
            <a:r>
              <a:rPr sz="3000" spc="455" dirty="0">
                <a:latin typeface="Times New Roman"/>
                <a:cs typeface="Times New Roman"/>
              </a:rPr>
              <a:t> </a:t>
            </a:r>
            <a:r>
              <a:rPr sz="3000" dirty="0">
                <a:latin typeface="Times New Roman"/>
                <a:cs typeface="Times New Roman"/>
              </a:rPr>
              <a:t>is</a:t>
            </a:r>
            <a:r>
              <a:rPr sz="3000" spc="440" dirty="0">
                <a:latin typeface="Times New Roman"/>
                <a:cs typeface="Times New Roman"/>
              </a:rPr>
              <a:t> </a:t>
            </a:r>
            <a:r>
              <a:rPr sz="3000" dirty="0">
                <a:latin typeface="Times New Roman"/>
                <a:cs typeface="Times New Roman"/>
              </a:rPr>
              <a:t>used</a:t>
            </a:r>
            <a:r>
              <a:rPr sz="3000" spc="440" dirty="0">
                <a:latin typeface="Times New Roman"/>
                <a:cs typeface="Times New Roman"/>
              </a:rPr>
              <a:t> </a:t>
            </a:r>
            <a:r>
              <a:rPr sz="3000" dirty="0">
                <a:latin typeface="Times New Roman"/>
                <a:cs typeface="Times New Roman"/>
              </a:rPr>
              <a:t>in</a:t>
            </a:r>
            <a:r>
              <a:rPr sz="3000" spc="455" dirty="0">
                <a:latin typeface="Times New Roman"/>
                <a:cs typeface="Times New Roman"/>
              </a:rPr>
              <a:t> </a:t>
            </a:r>
            <a:r>
              <a:rPr sz="3000" dirty="0">
                <a:latin typeface="Times New Roman"/>
                <a:cs typeface="Times New Roman"/>
              </a:rPr>
              <a:t>most</a:t>
            </a:r>
            <a:r>
              <a:rPr sz="3000" spc="440" dirty="0">
                <a:latin typeface="Times New Roman"/>
                <a:cs typeface="Times New Roman"/>
              </a:rPr>
              <a:t> </a:t>
            </a:r>
            <a:r>
              <a:rPr sz="3000" spc="-10" dirty="0">
                <a:latin typeface="Times New Roman"/>
                <a:cs typeface="Times New Roman"/>
              </a:rPr>
              <a:t>traditional </a:t>
            </a:r>
            <a:r>
              <a:rPr sz="3000" dirty="0">
                <a:latin typeface="Times New Roman"/>
                <a:cs typeface="Times New Roman"/>
              </a:rPr>
              <a:t>computers</a:t>
            </a:r>
            <a:r>
              <a:rPr sz="3000" spc="-55" dirty="0">
                <a:latin typeface="Times New Roman"/>
                <a:cs typeface="Times New Roman"/>
              </a:rPr>
              <a:t> </a:t>
            </a:r>
            <a:r>
              <a:rPr sz="3000" dirty="0">
                <a:latin typeface="Times New Roman"/>
                <a:cs typeface="Times New Roman"/>
              </a:rPr>
              <a:t>(von</a:t>
            </a:r>
            <a:r>
              <a:rPr sz="3000" spc="-75" dirty="0">
                <a:latin typeface="Times New Roman"/>
                <a:cs typeface="Times New Roman"/>
              </a:rPr>
              <a:t> </a:t>
            </a:r>
            <a:r>
              <a:rPr sz="3000" dirty="0">
                <a:latin typeface="Times New Roman"/>
                <a:cs typeface="Times New Roman"/>
              </a:rPr>
              <a:t>neuman</a:t>
            </a:r>
            <a:r>
              <a:rPr sz="3000" spc="-60" dirty="0">
                <a:latin typeface="Times New Roman"/>
                <a:cs typeface="Times New Roman"/>
              </a:rPr>
              <a:t> </a:t>
            </a:r>
            <a:r>
              <a:rPr sz="3000" spc="-10" dirty="0">
                <a:latin typeface="Times New Roman"/>
                <a:cs typeface="Times New Roman"/>
              </a:rPr>
              <a:t>architecture).</a:t>
            </a:r>
            <a:endParaRPr sz="3000">
              <a:latin typeface="Times New Roman"/>
              <a:cs typeface="Times New Roman"/>
            </a:endParaRPr>
          </a:p>
        </p:txBody>
      </p:sp>
      <p:pic>
        <p:nvPicPr>
          <p:cNvPr id="4" name="object 4"/>
          <p:cNvPicPr/>
          <p:nvPr/>
        </p:nvPicPr>
        <p:blipFill>
          <a:blip r:embed="rId2" cstate="print"/>
          <a:stretch>
            <a:fillRect/>
          </a:stretch>
        </p:blipFill>
        <p:spPr>
          <a:xfrm>
            <a:off x="8305800" y="1984248"/>
            <a:ext cx="3610355" cy="3142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196590">
              <a:lnSpc>
                <a:spcPct val="100000"/>
              </a:lnSpc>
              <a:spcBef>
                <a:spcPts val="105"/>
              </a:spcBef>
            </a:pPr>
            <a:r>
              <a:rPr spc="-20" dirty="0"/>
              <a:t>SIMD</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6</a:t>
            </a:fld>
            <a:endParaRPr spc="-25" dirty="0"/>
          </a:p>
        </p:txBody>
      </p:sp>
      <p:sp>
        <p:nvSpPr>
          <p:cNvPr id="3" name="object 3"/>
          <p:cNvSpPr txBox="1"/>
          <p:nvPr/>
        </p:nvSpPr>
        <p:spPr>
          <a:xfrm>
            <a:off x="993139" y="2001139"/>
            <a:ext cx="6624320" cy="3775075"/>
          </a:xfrm>
          <a:prstGeom prst="rect">
            <a:avLst/>
          </a:prstGeom>
        </p:spPr>
        <p:txBody>
          <a:bodyPr vert="horz" wrap="square" lIns="0" tIns="12700" rIns="0" bIns="0" rtlCol="0">
            <a:spAutoFit/>
          </a:bodyPr>
          <a:lstStyle/>
          <a:p>
            <a:pPr marL="355600" marR="5080" indent="-343535" algn="just">
              <a:lnSpc>
                <a:spcPct val="100000"/>
              </a:lnSpc>
              <a:spcBef>
                <a:spcPts val="100"/>
              </a:spcBef>
              <a:buChar char="•"/>
              <a:tabLst>
                <a:tab pos="355600" algn="l"/>
              </a:tabLst>
            </a:pPr>
            <a:r>
              <a:rPr sz="3000" dirty="0">
                <a:latin typeface="Times New Roman"/>
                <a:cs typeface="Times New Roman"/>
              </a:rPr>
              <a:t>Single</a:t>
            </a:r>
            <a:r>
              <a:rPr sz="3000" spc="615" dirty="0">
                <a:latin typeface="Times New Roman"/>
                <a:cs typeface="Times New Roman"/>
              </a:rPr>
              <a:t>   </a:t>
            </a:r>
            <a:r>
              <a:rPr sz="3000" dirty="0">
                <a:latin typeface="Times New Roman"/>
                <a:cs typeface="Times New Roman"/>
              </a:rPr>
              <a:t>Instruction</a:t>
            </a:r>
            <a:r>
              <a:rPr sz="3000" spc="625" dirty="0">
                <a:latin typeface="Times New Roman"/>
                <a:cs typeface="Times New Roman"/>
              </a:rPr>
              <a:t>   </a:t>
            </a:r>
            <a:r>
              <a:rPr sz="3000" dirty="0">
                <a:latin typeface="Times New Roman"/>
                <a:cs typeface="Times New Roman"/>
              </a:rPr>
              <a:t>Multiple</a:t>
            </a:r>
            <a:r>
              <a:rPr sz="3000" spc="615" dirty="0">
                <a:latin typeface="Times New Roman"/>
                <a:cs typeface="Times New Roman"/>
              </a:rPr>
              <a:t>   </a:t>
            </a:r>
            <a:r>
              <a:rPr sz="3000" spc="-20" dirty="0">
                <a:latin typeface="Times New Roman"/>
                <a:cs typeface="Times New Roman"/>
              </a:rPr>
              <a:t>Data </a:t>
            </a:r>
            <a:r>
              <a:rPr sz="3000" dirty="0">
                <a:latin typeface="Times New Roman"/>
                <a:cs typeface="Times New Roman"/>
              </a:rPr>
              <a:t>(</a:t>
            </a:r>
            <a:r>
              <a:rPr sz="3000" b="1" dirty="0">
                <a:latin typeface="Times New Roman"/>
                <a:cs typeface="Times New Roman"/>
              </a:rPr>
              <a:t>SIMD</a:t>
            </a:r>
            <a:r>
              <a:rPr sz="3000" dirty="0">
                <a:latin typeface="Times New Roman"/>
                <a:cs typeface="Times New Roman"/>
              </a:rPr>
              <a:t>):</a:t>
            </a:r>
            <a:r>
              <a:rPr sz="3000" spc="-5" dirty="0">
                <a:latin typeface="Times New Roman"/>
                <a:cs typeface="Times New Roman"/>
              </a:rPr>
              <a:t> </a:t>
            </a:r>
            <a:r>
              <a:rPr sz="3000" dirty="0">
                <a:latin typeface="Times New Roman"/>
                <a:cs typeface="Times New Roman"/>
              </a:rPr>
              <a:t>In</a:t>
            </a:r>
            <a:r>
              <a:rPr sz="3000" spc="5" dirty="0">
                <a:latin typeface="Times New Roman"/>
                <a:cs typeface="Times New Roman"/>
              </a:rPr>
              <a:t> </a:t>
            </a:r>
            <a:r>
              <a:rPr sz="3000" dirty="0">
                <a:latin typeface="Times New Roman"/>
                <a:cs typeface="Times New Roman"/>
              </a:rPr>
              <a:t>SIMD</a:t>
            </a:r>
            <a:r>
              <a:rPr sz="3000" spc="-15" dirty="0">
                <a:latin typeface="Times New Roman"/>
                <a:cs typeface="Times New Roman"/>
              </a:rPr>
              <a:t> </a:t>
            </a:r>
            <a:r>
              <a:rPr sz="3000" dirty="0">
                <a:latin typeface="Times New Roman"/>
                <a:cs typeface="Times New Roman"/>
              </a:rPr>
              <a:t>architectures,</a:t>
            </a:r>
            <a:r>
              <a:rPr sz="3000" spc="25" dirty="0">
                <a:latin typeface="Times New Roman"/>
                <a:cs typeface="Times New Roman"/>
              </a:rPr>
              <a:t> </a:t>
            </a:r>
            <a:r>
              <a:rPr sz="3000" dirty="0">
                <a:latin typeface="Times New Roman"/>
                <a:cs typeface="Times New Roman"/>
              </a:rPr>
              <a:t>a</a:t>
            </a:r>
            <a:r>
              <a:rPr sz="3000" spc="5" dirty="0">
                <a:latin typeface="Times New Roman"/>
                <a:cs typeface="Times New Roman"/>
              </a:rPr>
              <a:t> </a:t>
            </a:r>
            <a:r>
              <a:rPr sz="3000" spc="-10" dirty="0">
                <a:latin typeface="Times New Roman"/>
                <a:cs typeface="Times New Roman"/>
              </a:rPr>
              <a:t>single </a:t>
            </a:r>
            <a:r>
              <a:rPr sz="3000" dirty="0">
                <a:latin typeface="Times New Roman"/>
                <a:cs typeface="Times New Roman"/>
              </a:rPr>
              <a:t>instruction</a:t>
            </a:r>
            <a:r>
              <a:rPr sz="3000" spc="185" dirty="0">
                <a:latin typeface="Times New Roman"/>
                <a:cs typeface="Times New Roman"/>
              </a:rPr>
              <a:t>  </a:t>
            </a:r>
            <a:r>
              <a:rPr sz="3000" dirty="0">
                <a:latin typeface="Times New Roman"/>
                <a:cs typeface="Times New Roman"/>
              </a:rPr>
              <a:t>is</a:t>
            </a:r>
            <a:r>
              <a:rPr sz="3000" spc="180" dirty="0">
                <a:latin typeface="Times New Roman"/>
                <a:cs typeface="Times New Roman"/>
              </a:rPr>
              <a:t>  </a:t>
            </a:r>
            <a:r>
              <a:rPr sz="3000" dirty="0">
                <a:latin typeface="Times New Roman"/>
                <a:cs typeface="Times New Roman"/>
              </a:rPr>
              <a:t>broadcasted</a:t>
            </a:r>
            <a:r>
              <a:rPr sz="3000" spc="190" dirty="0">
                <a:latin typeface="Times New Roman"/>
                <a:cs typeface="Times New Roman"/>
              </a:rPr>
              <a:t>  </a:t>
            </a:r>
            <a:r>
              <a:rPr sz="3000" dirty="0">
                <a:latin typeface="Times New Roman"/>
                <a:cs typeface="Times New Roman"/>
              </a:rPr>
              <a:t>to</a:t>
            </a:r>
            <a:r>
              <a:rPr sz="3000" spc="180" dirty="0">
                <a:latin typeface="Times New Roman"/>
                <a:cs typeface="Times New Roman"/>
              </a:rPr>
              <a:t>  </a:t>
            </a:r>
            <a:r>
              <a:rPr sz="3000" spc="-10" dirty="0">
                <a:latin typeface="Times New Roman"/>
                <a:cs typeface="Times New Roman"/>
              </a:rPr>
              <a:t>multiple </a:t>
            </a:r>
            <a:r>
              <a:rPr sz="3000" dirty="0">
                <a:latin typeface="Times New Roman"/>
                <a:cs typeface="Times New Roman"/>
              </a:rPr>
              <a:t>processing</a:t>
            </a:r>
            <a:r>
              <a:rPr sz="3000" spc="530" dirty="0">
                <a:latin typeface="Times New Roman"/>
                <a:cs typeface="Times New Roman"/>
              </a:rPr>
              <a:t>  </a:t>
            </a:r>
            <a:r>
              <a:rPr sz="3000" dirty="0">
                <a:latin typeface="Times New Roman"/>
                <a:cs typeface="Times New Roman"/>
              </a:rPr>
              <a:t>units</a:t>
            </a:r>
            <a:r>
              <a:rPr sz="3000" spc="535" dirty="0">
                <a:latin typeface="Times New Roman"/>
                <a:cs typeface="Times New Roman"/>
              </a:rPr>
              <a:t>  </a:t>
            </a:r>
            <a:r>
              <a:rPr sz="3000" dirty="0">
                <a:latin typeface="Times New Roman"/>
                <a:cs typeface="Times New Roman"/>
              </a:rPr>
              <a:t>that</a:t>
            </a:r>
            <a:r>
              <a:rPr sz="3000" spc="535" dirty="0">
                <a:latin typeface="Times New Roman"/>
                <a:cs typeface="Times New Roman"/>
              </a:rPr>
              <a:t>  </a:t>
            </a:r>
            <a:r>
              <a:rPr sz="3000" spc="-10" dirty="0">
                <a:latin typeface="Times New Roman"/>
                <a:cs typeface="Times New Roman"/>
              </a:rPr>
              <a:t>simultaneously </a:t>
            </a:r>
            <a:r>
              <a:rPr sz="3000" dirty="0">
                <a:latin typeface="Times New Roman"/>
                <a:cs typeface="Times New Roman"/>
              </a:rPr>
              <a:t>operate</a:t>
            </a:r>
            <a:r>
              <a:rPr sz="3000" spc="-40" dirty="0">
                <a:latin typeface="Times New Roman"/>
                <a:cs typeface="Times New Roman"/>
              </a:rPr>
              <a:t> </a:t>
            </a:r>
            <a:r>
              <a:rPr sz="3000" dirty="0">
                <a:latin typeface="Times New Roman"/>
                <a:cs typeface="Times New Roman"/>
              </a:rPr>
              <a:t>on</a:t>
            </a:r>
            <a:r>
              <a:rPr sz="3000" spc="-60" dirty="0">
                <a:latin typeface="Times New Roman"/>
                <a:cs typeface="Times New Roman"/>
              </a:rPr>
              <a:t> </a:t>
            </a:r>
            <a:r>
              <a:rPr sz="3000" dirty="0">
                <a:latin typeface="Times New Roman"/>
                <a:cs typeface="Times New Roman"/>
              </a:rPr>
              <a:t>different</a:t>
            </a:r>
            <a:r>
              <a:rPr sz="3000" spc="-35" dirty="0">
                <a:latin typeface="Times New Roman"/>
                <a:cs typeface="Times New Roman"/>
              </a:rPr>
              <a:t> </a:t>
            </a:r>
            <a:r>
              <a:rPr sz="3000" dirty="0">
                <a:latin typeface="Times New Roman"/>
                <a:cs typeface="Times New Roman"/>
              </a:rPr>
              <a:t>data</a:t>
            </a:r>
            <a:r>
              <a:rPr sz="3000" spc="-55" dirty="0">
                <a:latin typeface="Times New Roman"/>
                <a:cs typeface="Times New Roman"/>
              </a:rPr>
              <a:t> </a:t>
            </a:r>
            <a:r>
              <a:rPr sz="3000" spc="-10" dirty="0">
                <a:latin typeface="Times New Roman"/>
                <a:cs typeface="Times New Roman"/>
              </a:rPr>
              <a:t>elements.</a:t>
            </a:r>
            <a:endParaRPr sz="3000">
              <a:latin typeface="Times New Roman"/>
              <a:cs typeface="Times New Roman"/>
            </a:endParaRPr>
          </a:p>
          <a:p>
            <a:pPr marL="355600" marR="530225" indent="-343535">
              <a:lnSpc>
                <a:spcPct val="100000"/>
              </a:lnSpc>
              <a:spcBef>
                <a:spcPts val="720"/>
              </a:spcBef>
              <a:buChar char="•"/>
              <a:tabLst>
                <a:tab pos="355600" algn="l"/>
              </a:tabLst>
            </a:pPr>
            <a:r>
              <a:rPr sz="3000" dirty="0">
                <a:latin typeface="Times New Roman"/>
                <a:cs typeface="Times New Roman"/>
              </a:rPr>
              <a:t>This</a:t>
            </a:r>
            <a:r>
              <a:rPr sz="3000" spc="-60" dirty="0">
                <a:latin typeface="Times New Roman"/>
                <a:cs typeface="Times New Roman"/>
              </a:rPr>
              <a:t> </a:t>
            </a:r>
            <a:r>
              <a:rPr sz="3000" dirty="0">
                <a:latin typeface="Times New Roman"/>
                <a:cs typeface="Times New Roman"/>
              </a:rPr>
              <a:t>type</a:t>
            </a:r>
            <a:r>
              <a:rPr sz="3000" spc="-55" dirty="0">
                <a:latin typeface="Times New Roman"/>
                <a:cs typeface="Times New Roman"/>
              </a:rPr>
              <a:t> </a:t>
            </a:r>
            <a:r>
              <a:rPr sz="3000" dirty="0">
                <a:latin typeface="Times New Roman"/>
                <a:cs typeface="Times New Roman"/>
              </a:rPr>
              <a:t>of</a:t>
            </a:r>
            <a:r>
              <a:rPr sz="3000" spc="-55" dirty="0">
                <a:latin typeface="Times New Roman"/>
                <a:cs typeface="Times New Roman"/>
              </a:rPr>
              <a:t> </a:t>
            </a:r>
            <a:r>
              <a:rPr sz="3000" dirty="0">
                <a:latin typeface="Times New Roman"/>
                <a:cs typeface="Times New Roman"/>
              </a:rPr>
              <a:t>architecture</a:t>
            </a:r>
            <a:r>
              <a:rPr sz="3000" spc="-5" dirty="0">
                <a:latin typeface="Times New Roman"/>
                <a:cs typeface="Times New Roman"/>
              </a:rPr>
              <a:t> </a:t>
            </a:r>
            <a:r>
              <a:rPr sz="3000" dirty="0">
                <a:latin typeface="Times New Roman"/>
                <a:cs typeface="Times New Roman"/>
              </a:rPr>
              <a:t>is</a:t>
            </a:r>
            <a:r>
              <a:rPr sz="3000" spc="-65" dirty="0">
                <a:latin typeface="Times New Roman"/>
                <a:cs typeface="Times New Roman"/>
              </a:rPr>
              <a:t> </a:t>
            </a:r>
            <a:r>
              <a:rPr sz="3000" dirty="0">
                <a:latin typeface="Times New Roman"/>
                <a:cs typeface="Times New Roman"/>
              </a:rPr>
              <a:t>used</a:t>
            </a:r>
            <a:r>
              <a:rPr sz="3000" spc="-55" dirty="0">
                <a:latin typeface="Times New Roman"/>
                <a:cs typeface="Times New Roman"/>
              </a:rPr>
              <a:t> </a:t>
            </a:r>
            <a:r>
              <a:rPr sz="3000" spc="-25" dirty="0">
                <a:latin typeface="Times New Roman"/>
                <a:cs typeface="Times New Roman"/>
              </a:rPr>
              <a:t>in </a:t>
            </a:r>
            <a:r>
              <a:rPr sz="3000" dirty="0">
                <a:latin typeface="Times New Roman"/>
                <a:cs typeface="Times New Roman"/>
              </a:rPr>
              <a:t>applications</a:t>
            </a:r>
            <a:r>
              <a:rPr sz="3000" spc="-20" dirty="0">
                <a:latin typeface="Times New Roman"/>
                <a:cs typeface="Times New Roman"/>
              </a:rPr>
              <a:t> </a:t>
            </a:r>
            <a:r>
              <a:rPr sz="3000" dirty="0">
                <a:latin typeface="Times New Roman"/>
                <a:cs typeface="Times New Roman"/>
              </a:rPr>
              <a:t>such</a:t>
            </a:r>
            <a:r>
              <a:rPr sz="3000" spc="-60" dirty="0">
                <a:latin typeface="Times New Roman"/>
                <a:cs typeface="Times New Roman"/>
              </a:rPr>
              <a:t> </a:t>
            </a:r>
            <a:r>
              <a:rPr sz="3000" dirty="0">
                <a:latin typeface="Times New Roman"/>
                <a:cs typeface="Times New Roman"/>
              </a:rPr>
              <a:t>as</a:t>
            </a:r>
            <a:r>
              <a:rPr sz="3000" spc="-60" dirty="0">
                <a:latin typeface="Times New Roman"/>
                <a:cs typeface="Times New Roman"/>
              </a:rPr>
              <a:t> </a:t>
            </a:r>
            <a:r>
              <a:rPr sz="3000" dirty="0">
                <a:latin typeface="Times New Roman"/>
                <a:cs typeface="Times New Roman"/>
              </a:rPr>
              <a:t>image</a:t>
            </a:r>
            <a:r>
              <a:rPr sz="3000" spc="-40" dirty="0">
                <a:latin typeface="Times New Roman"/>
                <a:cs typeface="Times New Roman"/>
              </a:rPr>
              <a:t> </a:t>
            </a:r>
            <a:r>
              <a:rPr sz="3000" dirty="0">
                <a:latin typeface="Times New Roman"/>
                <a:cs typeface="Times New Roman"/>
              </a:rPr>
              <a:t>and</a:t>
            </a:r>
            <a:r>
              <a:rPr sz="3000" spc="-60" dirty="0">
                <a:latin typeface="Times New Roman"/>
                <a:cs typeface="Times New Roman"/>
              </a:rPr>
              <a:t> </a:t>
            </a:r>
            <a:r>
              <a:rPr sz="3000" spc="-10" dirty="0">
                <a:latin typeface="Times New Roman"/>
                <a:cs typeface="Times New Roman"/>
              </a:rPr>
              <a:t>signal processing.</a:t>
            </a:r>
            <a:endParaRPr sz="3000">
              <a:latin typeface="Times New Roman"/>
              <a:cs typeface="Times New Roman"/>
            </a:endParaRPr>
          </a:p>
        </p:txBody>
      </p:sp>
      <p:pic>
        <p:nvPicPr>
          <p:cNvPr id="4" name="object 4"/>
          <p:cNvPicPr/>
          <p:nvPr/>
        </p:nvPicPr>
        <p:blipFill>
          <a:blip r:embed="rId2" cstate="print"/>
          <a:stretch>
            <a:fillRect/>
          </a:stretch>
        </p:blipFill>
        <p:spPr>
          <a:xfrm>
            <a:off x="7772400" y="2040635"/>
            <a:ext cx="4248911" cy="3334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196590">
              <a:lnSpc>
                <a:spcPct val="100000"/>
              </a:lnSpc>
              <a:spcBef>
                <a:spcPts val="105"/>
              </a:spcBef>
            </a:pPr>
            <a:r>
              <a:rPr spc="-20" dirty="0"/>
              <a:t>MISD</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7</a:t>
            </a:fld>
            <a:endParaRPr spc="-25" dirty="0"/>
          </a:p>
        </p:txBody>
      </p:sp>
      <p:sp>
        <p:nvSpPr>
          <p:cNvPr id="3" name="object 3"/>
          <p:cNvSpPr txBox="1"/>
          <p:nvPr/>
        </p:nvSpPr>
        <p:spPr>
          <a:xfrm>
            <a:off x="993139" y="1927301"/>
            <a:ext cx="6318250" cy="3912870"/>
          </a:xfrm>
          <a:prstGeom prst="rect">
            <a:avLst/>
          </a:prstGeom>
        </p:spPr>
        <p:txBody>
          <a:bodyPr vert="horz" wrap="square" lIns="0" tIns="88265" rIns="0" bIns="0" rtlCol="0">
            <a:spAutoFit/>
          </a:bodyPr>
          <a:lstStyle/>
          <a:p>
            <a:pPr marL="354330" marR="5080" indent="-342265" algn="just">
              <a:lnSpc>
                <a:spcPct val="80000"/>
              </a:lnSpc>
              <a:spcBef>
                <a:spcPts val="695"/>
              </a:spcBef>
              <a:buChar char="•"/>
              <a:tabLst>
                <a:tab pos="355600" algn="l"/>
              </a:tabLst>
            </a:pPr>
            <a:r>
              <a:rPr sz="2500" dirty="0">
                <a:latin typeface="Times New Roman"/>
                <a:cs typeface="Times New Roman"/>
              </a:rPr>
              <a:t>Multiple</a:t>
            </a:r>
            <a:r>
              <a:rPr sz="2500" spc="5" dirty="0">
                <a:latin typeface="Times New Roman"/>
                <a:cs typeface="Times New Roman"/>
              </a:rPr>
              <a:t> </a:t>
            </a:r>
            <a:r>
              <a:rPr sz="2500" dirty="0">
                <a:latin typeface="Times New Roman"/>
                <a:cs typeface="Times New Roman"/>
              </a:rPr>
              <a:t>Instruction</a:t>
            </a:r>
            <a:r>
              <a:rPr sz="2500" spc="15" dirty="0">
                <a:latin typeface="Times New Roman"/>
                <a:cs typeface="Times New Roman"/>
              </a:rPr>
              <a:t> </a:t>
            </a:r>
            <a:r>
              <a:rPr sz="2500" dirty="0">
                <a:latin typeface="Times New Roman"/>
                <a:cs typeface="Times New Roman"/>
              </a:rPr>
              <a:t>Single Data</a:t>
            </a:r>
            <a:r>
              <a:rPr sz="2500" spc="10" dirty="0">
                <a:latin typeface="Times New Roman"/>
                <a:cs typeface="Times New Roman"/>
              </a:rPr>
              <a:t> </a:t>
            </a:r>
            <a:r>
              <a:rPr sz="2500" dirty="0">
                <a:latin typeface="Times New Roman"/>
                <a:cs typeface="Times New Roman"/>
              </a:rPr>
              <a:t>(</a:t>
            </a:r>
            <a:r>
              <a:rPr sz="2500" b="1" dirty="0">
                <a:latin typeface="Times New Roman"/>
                <a:cs typeface="Times New Roman"/>
              </a:rPr>
              <a:t>MISD</a:t>
            </a:r>
            <a:r>
              <a:rPr sz="2500" dirty="0">
                <a:latin typeface="Times New Roman"/>
                <a:cs typeface="Times New Roman"/>
              </a:rPr>
              <a:t>):</a:t>
            </a:r>
            <a:r>
              <a:rPr sz="2500" spc="5" dirty="0">
                <a:latin typeface="Times New Roman"/>
                <a:cs typeface="Times New Roman"/>
              </a:rPr>
              <a:t> </a:t>
            </a:r>
            <a:r>
              <a:rPr sz="2500" dirty="0">
                <a:latin typeface="Times New Roman"/>
                <a:cs typeface="Times New Roman"/>
              </a:rPr>
              <a:t>In</a:t>
            </a:r>
            <a:r>
              <a:rPr sz="2500" spc="15" dirty="0">
                <a:latin typeface="Times New Roman"/>
                <a:cs typeface="Times New Roman"/>
              </a:rPr>
              <a:t> </a:t>
            </a:r>
            <a:r>
              <a:rPr sz="2500" spc="-50" dirty="0">
                <a:latin typeface="Times New Roman"/>
                <a:cs typeface="Times New Roman"/>
              </a:rPr>
              <a:t>a 	</a:t>
            </a:r>
            <a:r>
              <a:rPr sz="2500" dirty="0">
                <a:latin typeface="Times New Roman"/>
                <a:cs typeface="Times New Roman"/>
              </a:rPr>
              <a:t>MISD</a:t>
            </a:r>
            <a:r>
              <a:rPr sz="2500" spc="370" dirty="0">
                <a:latin typeface="Times New Roman"/>
                <a:cs typeface="Times New Roman"/>
              </a:rPr>
              <a:t>   </a:t>
            </a:r>
            <a:r>
              <a:rPr sz="2500" dirty="0">
                <a:latin typeface="Times New Roman"/>
                <a:cs typeface="Times New Roman"/>
              </a:rPr>
              <a:t>architecture,</a:t>
            </a:r>
            <a:r>
              <a:rPr sz="2500" spc="380" dirty="0">
                <a:latin typeface="Times New Roman"/>
                <a:cs typeface="Times New Roman"/>
              </a:rPr>
              <a:t>   </a:t>
            </a:r>
            <a:r>
              <a:rPr sz="2500" dirty="0">
                <a:latin typeface="Times New Roman"/>
                <a:cs typeface="Times New Roman"/>
              </a:rPr>
              <a:t>multiple</a:t>
            </a:r>
            <a:r>
              <a:rPr sz="2500" spc="375" dirty="0">
                <a:latin typeface="Times New Roman"/>
                <a:cs typeface="Times New Roman"/>
              </a:rPr>
              <a:t>   </a:t>
            </a:r>
            <a:r>
              <a:rPr sz="2500" spc="-10" dirty="0">
                <a:latin typeface="Times New Roman"/>
                <a:cs typeface="Times New Roman"/>
              </a:rPr>
              <a:t>processors 	</a:t>
            </a:r>
            <a:r>
              <a:rPr sz="2500" dirty="0">
                <a:latin typeface="Times New Roman"/>
                <a:cs typeface="Times New Roman"/>
              </a:rPr>
              <a:t>execute</a:t>
            </a:r>
            <a:r>
              <a:rPr sz="2500" spc="-5" dirty="0">
                <a:latin typeface="Times New Roman"/>
                <a:cs typeface="Times New Roman"/>
              </a:rPr>
              <a:t> </a:t>
            </a:r>
            <a:r>
              <a:rPr sz="2500" dirty="0">
                <a:latin typeface="Times New Roman"/>
                <a:cs typeface="Times New Roman"/>
              </a:rPr>
              <a:t>different</a:t>
            </a:r>
            <a:r>
              <a:rPr sz="2500" spc="-5" dirty="0">
                <a:latin typeface="Times New Roman"/>
                <a:cs typeface="Times New Roman"/>
              </a:rPr>
              <a:t> </a:t>
            </a:r>
            <a:r>
              <a:rPr sz="2500" dirty="0">
                <a:latin typeface="Times New Roman"/>
                <a:cs typeface="Times New Roman"/>
              </a:rPr>
              <a:t>instructions</a:t>
            </a:r>
            <a:r>
              <a:rPr sz="2500" spc="-5" dirty="0">
                <a:latin typeface="Times New Roman"/>
                <a:cs typeface="Times New Roman"/>
              </a:rPr>
              <a:t> </a:t>
            </a:r>
            <a:r>
              <a:rPr sz="2500" dirty="0">
                <a:latin typeface="Times New Roman"/>
                <a:cs typeface="Times New Roman"/>
              </a:rPr>
              <a:t>on</a:t>
            </a:r>
            <a:r>
              <a:rPr sz="2500" spc="-5" dirty="0">
                <a:latin typeface="Times New Roman"/>
                <a:cs typeface="Times New Roman"/>
              </a:rPr>
              <a:t> </a:t>
            </a:r>
            <a:r>
              <a:rPr sz="2500" dirty="0">
                <a:latin typeface="Times New Roman"/>
                <a:cs typeface="Times New Roman"/>
              </a:rPr>
              <a:t>the</a:t>
            </a:r>
            <a:r>
              <a:rPr sz="2500" spc="-15" dirty="0">
                <a:latin typeface="Times New Roman"/>
                <a:cs typeface="Times New Roman"/>
              </a:rPr>
              <a:t> </a:t>
            </a:r>
            <a:r>
              <a:rPr sz="2500" dirty="0">
                <a:latin typeface="Times New Roman"/>
                <a:cs typeface="Times New Roman"/>
              </a:rPr>
              <a:t>same</a:t>
            </a:r>
            <a:r>
              <a:rPr sz="2500" spc="-5" dirty="0">
                <a:latin typeface="Times New Roman"/>
                <a:cs typeface="Times New Roman"/>
              </a:rPr>
              <a:t> </a:t>
            </a:r>
            <a:r>
              <a:rPr sz="2500" spc="-20" dirty="0">
                <a:latin typeface="Times New Roman"/>
                <a:cs typeface="Times New Roman"/>
              </a:rPr>
              <a:t>data 	</a:t>
            </a:r>
            <a:r>
              <a:rPr sz="2500" spc="-10" dirty="0">
                <a:latin typeface="Times New Roman"/>
                <a:cs typeface="Times New Roman"/>
              </a:rPr>
              <a:t>stream.</a:t>
            </a:r>
            <a:endParaRPr sz="2500">
              <a:latin typeface="Times New Roman"/>
              <a:cs typeface="Times New Roman"/>
            </a:endParaRPr>
          </a:p>
          <a:p>
            <a:pPr marL="354330" marR="5715" indent="-342265" algn="just">
              <a:lnSpc>
                <a:spcPct val="80000"/>
              </a:lnSpc>
              <a:spcBef>
                <a:spcPts val="600"/>
              </a:spcBef>
              <a:buChar char="•"/>
              <a:tabLst>
                <a:tab pos="355600" algn="l"/>
              </a:tabLst>
            </a:pPr>
            <a:r>
              <a:rPr sz="2500" dirty="0">
                <a:latin typeface="Times New Roman"/>
                <a:cs typeface="Times New Roman"/>
              </a:rPr>
              <a:t>This</a:t>
            </a:r>
            <a:r>
              <a:rPr sz="2500" spc="65" dirty="0">
                <a:latin typeface="Times New Roman"/>
                <a:cs typeface="Times New Roman"/>
              </a:rPr>
              <a:t>  </a:t>
            </a:r>
            <a:r>
              <a:rPr sz="2500" dirty="0">
                <a:latin typeface="Times New Roman"/>
                <a:cs typeface="Times New Roman"/>
              </a:rPr>
              <a:t>type</a:t>
            </a:r>
            <a:r>
              <a:rPr sz="2500" spc="70" dirty="0">
                <a:latin typeface="Times New Roman"/>
                <a:cs typeface="Times New Roman"/>
              </a:rPr>
              <a:t>  </a:t>
            </a:r>
            <a:r>
              <a:rPr sz="2500" dirty="0">
                <a:latin typeface="Times New Roman"/>
                <a:cs typeface="Times New Roman"/>
              </a:rPr>
              <a:t>of</a:t>
            </a:r>
            <a:r>
              <a:rPr sz="2500" spc="70" dirty="0">
                <a:latin typeface="Times New Roman"/>
                <a:cs typeface="Times New Roman"/>
              </a:rPr>
              <a:t>  </a:t>
            </a:r>
            <a:r>
              <a:rPr sz="2500" dirty="0">
                <a:latin typeface="Times New Roman"/>
                <a:cs typeface="Times New Roman"/>
              </a:rPr>
              <a:t>architecture</a:t>
            </a:r>
            <a:r>
              <a:rPr sz="2500" spc="75" dirty="0">
                <a:latin typeface="Times New Roman"/>
                <a:cs typeface="Times New Roman"/>
              </a:rPr>
              <a:t>  </a:t>
            </a:r>
            <a:r>
              <a:rPr sz="2500" dirty="0">
                <a:latin typeface="Times New Roman"/>
                <a:cs typeface="Times New Roman"/>
              </a:rPr>
              <a:t>is</a:t>
            </a:r>
            <a:r>
              <a:rPr sz="2500" spc="75" dirty="0">
                <a:latin typeface="Times New Roman"/>
                <a:cs typeface="Times New Roman"/>
              </a:rPr>
              <a:t>  </a:t>
            </a:r>
            <a:r>
              <a:rPr sz="2500" dirty="0">
                <a:latin typeface="Times New Roman"/>
                <a:cs typeface="Times New Roman"/>
              </a:rPr>
              <a:t>not</a:t>
            </a:r>
            <a:r>
              <a:rPr sz="2500" spc="70" dirty="0">
                <a:latin typeface="Times New Roman"/>
                <a:cs typeface="Times New Roman"/>
              </a:rPr>
              <a:t>  </a:t>
            </a:r>
            <a:r>
              <a:rPr sz="2500" spc="-10" dirty="0">
                <a:latin typeface="Times New Roman"/>
                <a:cs typeface="Times New Roman"/>
              </a:rPr>
              <a:t>commonly 	</a:t>
            </a:r>
            <a:r>
              <a:rPr sz="2500" dirty="0">
                <a:latin typeface="Times New Roman"/>
                <a:cs typeface="Times New Roman"/>
              </a:rPr>
              <a:t>used</a:t>
            </a:r>
            <a:r>
              <a:rPr sz="2500" spc="140" dirty="0">
                <a:latin typeface="Times New Roman"/>
                <a:cs typeface="Times New Roman"/>
              </a:rPr>
              <a:t>  </a:t>
            </a:r>
            <a:r>
              <a:rPr sz="2500" dirty="0">
                <a:latin typeface="Times New Roman"/>
                <a:cs typeface="Times New Roman"/>
              </a:rPr>
              <a:t>in</a:t>
            </a:r>
            <a:r>
              <a:rPr sz="2500" spc="145" dirty="0">
                <a:latin typeface="Times New Roman"/>
                <a:cs typeface="Times New Roman"/>
              </a:rPr>
              <a:t>  </a:t>
            </a:r>
            <a:r>
              <a:rPr sz="2500" dirty="0">
                <a:latin typeface="Times New Roman"/>
                <a:cs typeface="Times New Roman"/>
              </a:rPr>
              <a:t>practice,</a:t>
            </a:r>
            <a:r>
              <a:rPr sz="2500" spc="150" dirty="0">
                <a:latin typeface="Times New Roman"/>
                <a:cs typeface="Times New Roman"/>
              </a:rPr>
              <a:t>  </a:t>
            </a:r>
            <a:r>
              <a:rPr sz="2500" dirty="0">
                <a:latin typeface="Times New Roman"/>
                <a:cs typeface="Times New Roman"/>
              </a:rPr>
              <a:t>as</a:t>
            </a:r>
            <a:r>
              <a:rPr sz="2500" spc="145" dirty="0">
                <a:latin typeface="Times New Roman"/>
                <a:cs typeface="Times New Roman"/>
              </a:rPr>
              <a:t>  </a:t>
            </a:r>
            <a:r>
              <a:rPr sz="2500" dirty="0">
                <a:latin typeface="Times New Roman"/>
                <a:cs typeface="Times New Roman"/>
              </a:rPr>
              <a:t>it</a:t>
            </a:r>
            <a:r>
              <a:rPr sz="2500" spc="140" dirty="0">
                <a:latin typeface="Times New Roman"/>
                <a:cs typeface="Times New Roman"/>
              </a:rPr>
              <a:t>  </a:t>
            </a:r>
            <a:r>
              <a:rPr sz="2500" dirty="0">
                <a:latin typeface="Times New Roman"/>
                <a:cs typeface="Times New Roman"/>
              </a:rPr>
              <a:t>is</a:t>
            </a:r>
            <a:r>
              <a:rPr sz="2500" spc="140" dirty="0">
                <a:latin typeface="Times New Roman"/>
                <a:cs typeface="Times New Roman"/>
              </a:rPr>
              <a:t>  </a:t>
            </a:r>
            <a:r>
              <a:rPr sz="2500" dirty="0">
                <a:latin typeface="Times New Roman"/>
                <a:cs typeface="Times New Roman"/>
              </a:rPr>
              <a:t>difficult</a:t>
            </a:r>
            <a:r>
              <a:rPr sz="2500" spc="145" dirty="0">
                <a:latin typeface="Times New Roman"/>
                <a:cs typeface="Times New Roman"/>
              </a:rPr>
              <a:t>  </a:t>
            </a:r>
            <a:r>
              <a:rPr sz="2500" dirty="0">
                <a:latin typeface="Times New Roman"/>
                <a:cs typeface="Times New Roman"/>
              </a:rPr>
              <a:t>to</a:t>
            </a:r>
            <a:r>
              <a:rPr sz="2500" spc="145" dirty="0">
                <a:latin typeface="Times New Roman"/>
                <a:cs typeface="Times New Roman"/>
              </a:rPr>
              <a:t>  </a:t>
            </a:r>
            <a:r>
              <a:rPr sz="2500" spc="-20" dirty="0">
                <a:latin typeface="Times New Roman"/>
                <a:cs typeface="Times New Roman"/>
              </a:rPr>
              <a:t>find 	</a:t>
            </a:r>
            <a:r>
              <a:rPr sz="2500" dirty="0">
                <a:latin typeface="Times New Roman"/>
                <a:cs typeface="Times New Roman"/>
              </a:rPr>
              <a:t>applications</a:t>
            </a:r>
            <a:r>
              <a:rPr sz="2500" spc="225" dirty="0">
                <a:latin typeface="Times New Roman"/>
                <a:cs typeface="Times New Roman"/>
              </a:rPr>
              <a:t>  </a:t>
            </a:r>
            <a:r>
              <a:rPr sz="2500" dirty="0">
                <a:latin typeface="Times New Roman"/>
                <a:cs typeface="Times New Roman"/>
              </a:rPr>
              <a:t>that</a:t>
            </a:r>
            <a:r>
              <a:rPr sz="2500" spc="220" dirty="0">
                <a:latin typeface="Times New Roman"/>
                <a:cs typeface="Times New Roman"/>
              </a:rPr>
              <a:t>  </a:t>
            </a:r>
            <a:r>
              <a:rPr sz="2500" dirty="0">
                <a:latin typeface="Times New Roman"/>
                <a:cs typeface="Times New Roman"/>
              </a:rPr>
              <a:t>can</a:t>
            </a:r>
            <a:r>
              <a:rPr sz="2500" spc="220" dirty="0">
                <a:latin typeface="Times New Roman"/>
                <a:cs typeface="Times New Roman"/>
              </a:rPr>
              <a:t>  </a:t>
            </a:r>
            <a:r>
              <a:rPr sz="2500" dirty="0">
                <a:latin typeface="Times New Roman"/>
                <a:cs typeface="Times New Roman"/>
              </a:rPr>
              <a:t>be</a:t>
            </a:r>
            <a:r>
              <a:rPr sz="2500" spc="220" dirty="0">
                <a:latin typeface="Times New Roman"/>
                <a:cs typeface="Times New Roman"/>
              </a:rPr>
              <a:t>  </a:t>
            </a:r>
            <a:r>
              <a:rPr sz="2500" dirty="0">
                <a:latin typeface="Times New Roman"/>
                <a:cs typeface="Times New Roman"/>
              </a:rPr>
              <a:t>decomposed</a:t>
            </a:r>
            <a:r>
              <a:rPr sz="2500" spc="225" dirty="0">
                <a:latin typeface="Times New Roman"/>
                <a:cs typeface="Times New Roman"/>
              </a:rPr>
              <a:t>  </a:t>
            </a:r>
            <a:r>
              <a:rPr sz="2500" spc="-20" dirty="0">
                <a:latin typeface="Times New Roman"/>
                <a:cs typeface="Times New Roman"/>
              </a:rPr>
              <a:t>into 	</a:t>
            </a:r>
            <a:r>
              <a:rPr sz="2500" dirty="0">
                <a:latin typeface="Times New Roman"/>
                <a:cs typeface="Times New Roman"/>
              </a:rPr>
              <a:t>independent</a:t>
            </a:r>
            <a:r>
              <a:rPr sz="2500" spc="-70" dirty="0">
                <a:latin typeface="Times New Roman"/>
                <a:cs typeface="Times New Roman"/>
              </a:rPr>
              <a:t> </a:t>
            </a:r>
            <a:r>
              <a:rPr sz="2500" dirty="0">
                <a:latin typeface="Times New Roman"/>
                <a:cs typeface="Times New Roman"/>
              </a:rPr>
              <a:t>instruction</a:t>
            </a:r>
            <a:r>
              <a:rPr sz="2500" spc="-70" dirty="0">
                <a:latin typeface="Times New Roman"/>
                <a:cs typeface="Times New Roman"/>
              </a:rPr>
              <a:t> </a:t>
            </a:r>
            <a:r>
              <a:rPr sz="2500" spc="-10" dirty="0">
                <a:latin typeface="Times New Roman"/>
                <a:cs typeface="Times New Roman"/>
              </a:rPr>
              <a:t>streams.</a:t>
            </a:r>
            <a:endParaRPr sz="2500">
              <a:latin typeface="Times New Roman"/>
              <a:cs typeface="Times New Roman"/>
            </a:endParaRPr>
          </a:p>
          <a:p>
            <a:pPr marL="354330" marR="5080" indent="-342265" algn="just">
              <a:lnSpc>
                <a:spcPct val="80000"/>
              </a:lnSpc>
              <a:spcBef>
                <a:spcPts val="600"/>
              </a:spcBef>
              <a:buChar char="•"/>
              <a:tabLst>
                <a:tab pos="355600" algn="l"/>
              </a:tabLst>
            </a:pPr>
            <a:r>
              <a:rPr sz="2500" dirty="0">
                <a:latin typeface="Times New Roman"/>
                <a:cs typeface="Times New Roman"/>
              </a:rPr>
              <a:t>Maybe</a:t>
            </a:r>
            <a:r>
              <a:rPr sz="2500" spc="575" dirty="0">
                <a:latin typeface="Times New Roman"/>
                <a:cs typeface="Times New Roman"/>
              </a:rPr>
              <a:t> </a:t>
            </a:r>
            <a:r>
              <a:rPr sz="2500" dirty="0">
                <a:latin typeface="Times New Roman"/>
                <a:cs typeface="Times New Roman"/>
              </a:rPr>
              <a:t>used</a:t>
            </a:r>
            <a:r>
              <a:rPr sz="2500" spc="570" dirty="0">
                <a:latin typeface="Times New Roman"/>
                <a:cs typeface="Times New Roman"/>
              </a:rPr>
              <a:t> </a:t>
            </a:r>
            <a:r>
              <a:rPr sz="2500" dirty="0">
                <a:latin typeface="Times New Roman"/>
                <a:cs typeface="Times New Roman"/>
              </a:rPr>
              <a:t>in</a:t>
            </a:r>
            <a:r>
              <a:rPr sz="2500" spc="595" dirty="0">
                <a:latin typeface="Times New Roman"/>
                <a:cs typeface="Times New Roman"/>
              </a:rPr>
              <a:t> </a:t>
            </a:r>
            <a:r>
              <a:rPr sz="2500" spc="-10" dirty="0">
                <a:latin typeface="Times New Roman"/>
                <a:cs typeface="Times New Roman"/>
              </a:rPr>
              <a:t>fault-</a:t>
            </a:r>
            <a:r>
              <a:rPr sz="2500" dirty="0">
                <a:latin typeface="Times New Roman"/>
                <a:cs typeface="Times New Roman"/>
              </a:rPr>
              <a:t>tolerant</a:t>
            </a:r>
            <a:r>
              <a:rPr sz="2500" spc="580" dirty="0">
                <a:latin typeface="Times New Roman"/>
                <a:cs typeface="Times New Roman"/>
              </a:rPr>
              <a:t> </a:t>
            </a:r>
            <a:r>
              <a:rPr sz="2500" dirty="0">
                <a:latin typeface="Times New Roman"/>
                <a:cs typeface="Times New Roman"/>
              </a:rPr>
              <a:t>systems</a:t>
            </a:r>
            <a:r>
              <a:rPr sz="2500" spc="585" dirty="0">
                <a:latin typeface="Times New Roman"/>
                <a:cs typeface="Times New Roman"/>
              </a:rPr>
              <a:t> </a:t>
            </a:r>
            <a:r>
              <a:rPr sz="2500" spc="-10" dirty="0">
                <a:latin typeface="Times New Roman"/>
                <a:cs typeface="Times New Roman"/>
              </a:rPr>
              <a:t>where 	</a:t>
            </a:r>
            <a:r>
              <a:rPr sz="2500" dirty="0">
                <a:latin typeface="Times New Roman"/>
                <a:cs typeface="Times New Roman"/>
              </a:rPr>
              <a:t>data</a:t>
            </a:r>
            <a:r>
              <a:rPr sz="2500" spc="455" dirty="0">
                <a:latin typeface="Times New Roman"/>
                <a:cs typeface="Times New Roman"/>
              </a:rPr>
              <a:t> </a:t>
            </a:r>
            <a:r>
              <a:rPr sz="2500" dirty="0">
                <a:latin typeface="Times New Roman"/>
                <a:cs typeface="Times New Roman"/>
              </a:rPr>
              <a:t>is</a:t>
            </a:r>
            <a:r>
              <a:rPr sz="2500" spc="470" dirty="0">
                <a:latin typeface="Times New Roman"/>
                <a:cs typeface="Times New Roman"/>
              </a:rPr>
              <a:t> </a:t>
            </a:r>
            <a:r>
              <a:rPr sz="2500" dirty="0">
                <a:latin typeface="Times New Roman"/>
                <a:cs typeface="Times New Roman"/>
              </a:rPr>
              <a:t>replicated</a:t>
            </a:r>
            <a:r>
              <a:rPr sz="2500" spc="475" dirty="0">
                <a:latin typeface="Times New Roman"/>
                <a:cs typeface="Times New Roman"/>
              </a:rPr>
              <a:t> </a:t>
            </a:r>
            <a:r>
              <a:rPr sz="2500" dirty="0">
                <a:latin typeface="Times New Roman"/>
                <a:cs typeface="Times New Roman"/>
              </a:rPr>
              <a:t>and</a:t>
            </a:r>
            <a:r>
              <a:rPr sz="2500" spc="459" dirty="0">
                <a:latin typeface="Times New Roman"/>
                <a:cs typeface="Times New Roman"/>
              </a:rPr>
              <a:t> </a:t>
            </a:r>
            <a:r>
              <a:rPr sz="2500" dirty="0">
                <a:latin typeface="Times New Roman"/>
                <a:cs typeface="Times New Roman"/>
              </a:rPr>
              <a:t>processed</a:t>
            </a:r>
            <a:r>
              <a:rPr sz="2500" spc="455" dirty="0">
                <a:latin typeface="Times New Roman"/>
                <a:cs typeface="Times New Roman"/>
              </a:rPr>
              <a:t> </a:t>
            </a:r>
            <a:r>
              <a:rPr sz="2500" dirty="0">
                <a:latin typeface="Times New Roman"/>
                <a:cs typeface="Times New Roman"/>
              </a:rPr>
              <a:t>by</a:t>
            </a:r>
            <a:r>
              <a:rPr sz="2500" spc="465" dirty="0">
                <a:latin typeface="Times New Roman"/>
                <a:cs typeface="Times New Roman"/>
              </a:rPr>
              <a:t> </a:t>
            </a:r>
            <a:r>
              <a:rPr sz="2500" spc="-10" dirty="0">
                <a:latin typeface="Times New Roman"/>
                <a:cs typeface="Times New Roman"/>
              </a:rPr>
              <a:t>multiple 	</a:t>
            </a:r>
            <a:r>
              <a:rPr sz="2500" dirty="0">
                <a:latin typeface="Times New Roman"/>
                <a:cs typeface="Times New Roman"/>
              </a:rPr>
              <a:t>redundant</a:t>
            </a:r>
            <a:r>
              <a:rPr sz="2500" spc="375" dirty="0">
                <a:latin typeface="Times New Roman"/>
                <a:cs typeface="Times New Roman"/>
              </a:rPr>
              <a:t>    </a:t>
            </a:r>
            <a:r>
              <a:rPr sz="2500" dirty="0">
                <a:latin typeface="Times New Roman"/>
                <a:cs typeface="Times New Roman"/>
              </a:rPr>
              <a:t>processors</a:t>
            </a:r>
            <a:r>
              <a:rPr sz="2500" spc="375" dirty="0">
                <a:latin typeface="Times New Roman"/>
                <a:cs typeface="Times New Roman"/>
              </a:rPr>
              <a:t>    </a:t>
            </a:r>
            <a:r>
              <a:rPr sz="2500" dirty="0">
                <a:latin typeface="Times New Roman"/>
                <a:cs typeface="Times New Roman"/>
              </a:rPr>
              <a:t>using</a:t>
            </a:r>
            <a:r>
              <a:rPr sz="2500" spc="375" dirty="0">
                <a:latin typeface="Times New Roman"/>
                <a:cs typeface="Times New Roman"/>
              </a:rPr>
              <a:t>    </a:t>
            </a:r>
            <a:r>
              <a:rPr sz="2500" spc="-10" dirty="0">
                <a:latin typeface="Times New Roman"/>
                <a:cs typeface="Times New Roman"/>
              </a:rPr>
              <a:t>different 	algorithms.</a:t>
            </a:r>
            <a:endParaRPr sz="2500">
              <a:latin typeface="Times New Roman"/>
              <a:cs typeface="Times New Roman"/>
            </a:endParaRPr>
          </a:p>
        </p:txBody>
      </p:sp>
      <p:pic>
        <p:nvPicPr>
          <p:cNvPr id="4" name="object 4"/>
          <p:cNvPicPr/>
          <p:nvPr/>
        </p:nvPicPr>
        <p:blipFill>
          <a:blip r:embed="rId2" cstate="print"/>
          <a:stretch>
            <a:fillRect/>
          </a:stretch>
        </p:blipFill>
        <p:spPr>
          <a:xfrm>
            <a:off x="7391400" y="2247900"/>
            <a:ext cx="48006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8259" rIns="0" bIns="0" rtlCol="0">
            <a:spAutoFit/>
          </a:bodyPr>
          <a:lstStyle/>
          <a:p>
            <a:pPr marL="3103245">
              <a:lnSpc>
                <a:spcPct val="100000"/>
              </a:lnSpc>
              <a:spcBef>
                <a:spcPts val="105"/>
              </a:spcBef>
            </a:pPr>
            <a:r>
              <a:rPr spc="-20" dirty="0"/>
              <a:t>MIMD</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8</a:t>
            </a:fld>
            <a:endParaRPr spc="-25" dirty="0"/>
          </a:p>
        </p:txBody>
      </p:sp>
      <p:sp>
        <p:nvSpPr>
          <p:cNvPr id="3" name="object 3"/>
          <p:cNvSpPr txBox="1"/>
          <p:nvPr/>
        </p:nvSpPr>
        <p:spPr>
          <a:xfrm>
            <a:off x="993139" y="2001139"/>
            <a:ext cx="6442710" cy="3775075"/>
          </a:xfrm>
          <a:prstGeom prst="rect">
            <a:avLst/>
          </a:prstGeom>
        </p:spPr>
        <p:txBody>
          <a:bodyPr vert="horz" wrap="square" lIns="0" tIns="12700" rIns="0" bIns="0" rtlCol="0">
            <a:spAutoFit/>
          </a:bodyPr>
          <a:lstStyle/>
          <a:p>
            <a:pPr marL="355600" marR="330835" indent="-343535">
              <a:lnSpc>
                <a:spcPct val="100000"/>
              </a:lnSpc>
              <a:spcBef>
                <a:spcPts val="100"/>
              </a:spcBef>
              <a:buChar char="•"/>
              <a:tabLst>
                <a:tab pos="355600" algn="l"/>
              </a:tabLst>
            </a:pPr>
            <a:r>
              <a:rPr sz="3000" dirty="0">
                <a:latin typeface="Times New Roman"/>
                <a:cs typeface="Times New Roman"/>
              </a:rPr>
              <a:t>Multiple</a:t>
            </a:r>
            <a:r>
              <a:rPr sz="3000" spc="-85" dirty="0">
                <a:latin typeface="Times New Roman"/>
                <a:cs typeface="Times New Roman"/>
              </a:rPr>
              <a:t> </a:t>
            </a:r>
            <a:r>
              <a:rPr sz="3000" dirty="0">
                <a:latin typeface="Times New Roman"/>
                <a:cs typeface="Times New Roman"/>
              </a:rPr>
              <a:t>Instruction</a:t>
            </a:r>
            <a:r>
              <a:rPr sz="3000" spc="-80" dirty="0">
                <a:latin typeface="Times New Roman"/>
                <a:cs typeface="Times New Roman"/>
              </a:rPr>
              <a:t> </a:t>
            </a:r>
            <a:r>
              <a:rPr sz="3000" dirty="0">
                <a:latin typeface="Times New Roman"/>
                <a:cs typeface="Times New Roman"/>
              </a:rPr>
              <a:t>Multiple</a:t>
            </a:r>
            <a:r>
              <a:rPr sz="3000" spc="-85" dirty="0">
                <a:latin typeface="Times New Roman"/>
                <a:cs typeface="Times New Roman"/>
              </a:rPr>
              <a:t> </a:t>
            </a:r>
            <a:r>
              <a:rPr sz="3000" spc="-20" dirty="0">
                <a:latin typeface="Times New Roman"/>
                <a:cs typeface="Times New Roman"/>
              </a:rPr>
              <a:t>Data </a:t>
            </a:r>
            <a:r>
              <a:rPr sz="3000" dirty="0">
                <a:latin typeface="Times New Roman"/>
                <a:cs typeface="Times New Roman"/>
              </a:rPr>
              <a:t>(</a:t>
            </a:r>
            <a:r>
              <a:rPr sz="3000" b="1" dirty="0">
                <a:latin typeface="Times New Roman"/>
                <a:cs typeface="Times New Roman"/>
              </a:rPr>
              <a:t>MIMD</a:t>
            </a:r>
            <a:r>
              <a:rPr sz="3000" dirty="0">
                <a:latin typeface="Times New Roman"/>
                <a:cs typeface="Times New Roman"/>
              </a:rPr>
              <a:t>):</a:t>
            </a:r>
            <a:r>
              <a:rPr sz="3000" spc="-40" dirty="0">
                <a:latin typeface="Times New Roman"/>
                <a:cs typeface="Times New Roman"/>
              </a:rPr>
              <a:t> </a:t>
            </a:r>
            <a:r>
              <a:rPr sz="3000" dirty="0">
                <a:latin typeface="Times New Roman"/>
                <a:cs typeface="Times New Roman"/>
              </a:rPr>
              <a:t>In</a:t>
            </a:r>
            <a:r>
              <a:rPr sz="3000" spc="-45" dirty="0">
                <a:latin typeface="Times New Roman"/>
                <a:cs typeface="Times New Roman"/>
              </a:rPr>
              <a:t> </a:t>
            </a:r>
            <a:r>
              <a:rPr sz="3000" dirty="0">
                <a:latin typeface="Times New Roman"/>
                <a:cs typeface="Times New Roman"/>
              </a:rPr>
              <a:t>a</a:t>
            </a:r>
            <a:r>
              <a:rPr sz="3000" spc="-35" dirty="0">
                <a:latin typeface="Times New Roman"/>
                <a:cs typeface="Times New Roman"/>
              </a:rPr>
              <a:t> </a:t>
            </a:r>
            <a:r>
              <a:rPr sz="3000" dirty="0">
                <a:latin typeface="Times New Roman"/>
                <a:cs typeface="Times New Roman"/>
              </a:rPr>
              <a:t>MIMD</a:t>
            </a:r>
            <a:r>
              <a:rPr sz="3000" spc="-45" dirty="0">
                <a:latin typeface="Times New Roman"/>
                <a:cs typeface="Times New Roman"/>
              </a:rPr>
              <a:t> </a:t>
            </a:r>
            <a:r>
              <a:rPr sz="3000" spc="-10" dirty="0">
                <a:latin typeface="Times New Roman"/>
                <a:cs typeface="Times New Roman"/>
              </a:rPr>
              <a:t>architecture, </a:t>
            </a:r>
            <a:r>
              <a:rPr sz="3000" dirty="0">
                <a:latin typeface="Times New Roman"/>
                <a:cs typeface="Times New Roman"/>
              </a:rPr>
              <a:t>multiple</a:t>
            </a:r>
            <a:r>
              <a:rPr sz="3000" spc="-80" dirty="0">
                <a:latin typeface="Times New Roman"/>
                <a:cs typeface="Times New Roman"/>
              </a:rPr>
              <a:t> </a:t>
            </a:r>
            <a:r>
              <a:rPr sz="3000" dirty="0">
                <a:latin typeface="Times New Roman"/>
                <a:cs typeface="Times New Roman"/>
              </a:rPr>
              <a:t>processors</a:t>
            </a:r>
            <a:r>
              <a:rPr sz="3000" spc="-105" dirty="0">
                <a:latin typeface="Times New Roman"/>
                <a:cs typeface="Times New Roman"/>
              </a:rPr>
              <a:t> </a:t>
            </a:r>
            <a:r>
              <a:rPr sz="3000" dirty="0">
                <a:latin typeface="Times New Roman"/>
                <a:cs typeface="Times New Roman"/>
              </a:rPr>
              <a:t>execute</a:t>
            </a:r>
            <a:r>
              <a:rPr sz="3000" spc="-95" dirty="0">
                <a:latin typeface="Times New Roman"/>
                <a:cs typeface="Times New Roman"/>
              </a:rPr>
              <a:t> </a:t>
            </a:r>
            <a:r>
              <a:rPr sz="3000" spc="-10" dirty="0">
                <a:latin typeface="Times New Roman"/>
                <a:cs typeface="Times New Roman"/>
              </a:rPr>
              <a:t>different </a:t>
            </a:r>
            <a:r>
              <a:rPr sz="3000" dirty="0">
                <a:latin typeface="Times New Roman"/>
                <a:cs typeface="Times New Roman"/>
              </a:rPr>
              <a:t>instructions</a:t>
            </a:r>
            <a:r>
              <a:rPr sz="3000" spc="-40" dirty="0">
                <a:latin typeface="Times New Roman"/>
                <a:cs typeface="Times New Roman"/>
              </a:rPr>
              <a:t> </a:t>
            </a:r>
            <a:r>
              <a:rPr sz="3000" dirty="0">
                <a:latin typeface="Times New Roman"/>
                <a:cs typeface="Times New Roman"/>
              </a:rPr>
              <a:t>on</a:t>
            </a:r>
            <a:r>
              <a:rPr sz="3000" spc="-70" dirty="0">
                <a:latin typeface="Times New Roman"/>
                <a:cs typeface="Times New Roman"/>
              </a:rPr>
              <a:t> </a:t>
            </a:r>
            <a:r>
              <a:rPr sz="3000" dirty="0">
                <a:latin typeface="Times New Roman"/>
                <a:cs typeface="Times New Roman"/>
              </a:rPr>
              <a:t>different</a:t>
            </a:r>
            <a:r>
              <a:rPr sz="3000" spc="-45" dirty="0">
                <a:latin typeface="Times New Roman"/>
                <a:cs typeface="Times New Roman"/>
              </a:rPr>
              <a:t> </a:t>
            </a:r>
            <a:r>
              <a:rPr sz="3000" dirty="0">
                <a:latin typeface="Times New Roman"/>
                <a:cs typeface="Times New Roman"/>
              </a:rPr>
              <a:t>data</a:t>
            </a:r>
            <a:r>
              <a:rPr sz="3000" spc="-65" dirty="0">
                <a:latin typeface="Times New Roman"/>
                <a:cs typeface="Times New Roman"/>
              </a:rPr>
              <a:t> </a:t>
            </a:r>
            <a:r>
              <a:rPr sz="3000" spc="-10" dirty="0">
                <a:latin typeface="Times New Roman"/>
                <a:cs typeface="Times New Roman"/>
              </a:rPr>
              <a:t>streams.</a:t>
            </a:r>
            <a:endParaRPr sz="3000">
              <a:latin typeface="Times New Roman"/>
              <a:cs typeface="Times New Roman"/>
            </a:endParaRPr>
          </a:p>
          <a:p>
            <a:pPr marL="355600" marR="5080" indent="-343535">
              <a:lnSpc>
                <a:spcPct val="100000"/>
              </a:lnSpc>
              <a:spcBef>
                <a:spcPts val="720"/>
              </a:spcBef>
              <a:buChar char="•"/>
              <a:tabLst>
                <a:tab pos="355600" algn="l"/>
              </a:tabLst>
            </a:pPr>
            <a:r>
              <a:rPr sz="3000" dirty="0">
                <a:latin typeface="Times New Roman"/>
                <a:cs typeface="Times New Roman"/>
              </a:rPr>
              <a:t>This</a:t>
            </a:r>
            <a:r>
              <a:rPr sz="3000" spc="-60" dirty="0">
                <a:latin typeface="Times New Roman"/>
                <a:cs typeface="Times New Roman"/>
              </a:rPr>
              <a:t> </a:t>
            </a:r>
            <a:r>
              <a:rPr sz="3000" dirty="0">
                <a:latin typeface="Times New Roman"/>
                <a:cs typeface="Times New Roman"/>
              </a:rPr>
              <a:t>type</a:t>
            </a:r>
            <a:r>
              <a:rPr sz="3000" spc="-55" dirty="0">
                <a:latin typeface="Times New Roman"/>
                <a:cs typeface="Times New Roman"/>
              </a:rPr>
              <a:t> </a:t>
            </a:r>
            <a:r>
              <a:rPr sz="3000" dirty="0">
                <a:latin typeface="Times New Roman"/>
                <a:cs typeface="Times New Roman"/>
              </a:rPr>
              <a:t>of</a:t>
            </a:r>
            <a:r>
              <a:rPr sz="3000" spc="-55" dirty="0">
                <a:latin typeface="Times New Roman"/>
                <a:cs typeface="Times New Roman"/>
              </a:rPr>
              <a:t> </a:t>
            </a:r>
            <a:r>
              <a:rPr sz="3000" dirty="0">
                <a:latin typeface="Times New Roman"/>
                <a:cs typeface="Times New Roman"/>
              </a:rPr>
              <a:t>architecture</a:t>
            </a:r>
            <a:r>
              <a:rPr sz="3000" spc="-5" dirty="0">
                <a:latin typeface="Times New Roman"/>
                <a:cs typeface="Times New Roman"/>
              </a:rPr>
              <a:t> </a:t>
            </a:r>
            <a:r>
              <a:rPr sz="3000" dirty="0">
                <a:latin typeface="Times New Roman"/>
                <a:cs typeface="Times New Roman"/>
              </a:rPr>
              <a:t>is</a:t>
            </a:r>
            <a:r>
              <a:rPr sz="3000" spc="-65" dirty="0">
                <a:latin typeface="Times New Roman"/>
                <a:cs typeface="Times New Roman"/>
              </a:rPr>
              <a:t> </a:t>
            </a:r>
            <a:r>
              <a:rPr sz="3000" dirty="0">
                <a:latin typeface="Times New Roman"/>
                <a:cs typeface="Times New Roman"/>
              </a:rPr>
              <a:t>used</a:t>
            </a:r>
            <a:r>
              <a:rPr sz="3000" spc="-55" dirty="0">
                <a:latin typeface="Times New Roman"/>
                <a:cs typeface="Times New Roman"/>
              </a:rPr>
              <a:t> </a:t>
            </a:r>
            <a:r>
              <a:rPr sz="3000" spc="-25" dirty="0">
                <a:latin typeface="Times New Roman"/>
                <a:cs typeface="Times New Roman"/>
              </a:rPr>
              <a:t>in </a:t>
            </a:r>
            <a:r>
              <a:rPr sz="3000" dirty="0">
                <a:latin typeface="Times New Roman"/>
                <a:cs typeface="Times New Roman"/>
              </a:rPr>
              <a:t>distributed</a:t>
            </a:r>
            <a:r>
              <a:rPr sz="3000" spc="-110" dirty="0">
                <a:latin typeface="Times New Roman"/>
                <a:cs typeface="Times New Roman"/>
              </a:rPr>
              <a:t> </a:t>
            </a:r>
            <a:r>
              <a:rPr sz="3000" dirty="0">
                <a:latin typeface="Times New Roman"/>
                <a:cs typeface="Times New Roman"/>
              </a:rPr>
              <a:t>computing,</a:t>
            </a:r>
            <a:r>
              <a:rPr sz="3000" spc="-110" dirty="0">
                <a:latin typeface="Times New Roman"/>
                <a:cs typeface="Times New Roman"/>
              </a:rPr>
              <a:t> </a:t>
            </a:r>
            <a:r>
              <a:rPr sz="3000" spc="-10" dirty="0">
                <a:latin typeface="Times New Roman"/>
                <a:cs typeface="Times New Roman"/>
              </a:rPr>
              <a:t>parallel </a:t>
            </a:r>
            <a:r>
              <a:rPr sz="3000" dirty="0">
                <a:latin typeface="Times New Roman"/>
                <a:cs typeface="Times New Roman"/>
              </a:rPr>
              <a:t>processing,</a:t>
            </a:r>
            <a:r>
              <a:rPr sz="3000" spc="-45" dirty="0">
                <a:latin typeface="Times New Roman"/>
                <a:cs typeface="Times New Roman"/>
              </a:rPr>
              <a:t> </a:t>
            </a:r>
            <a:r>
              <a:rPr sz="3000" dirty="0">
                <a:latin typeface="Times New Roman"/>
                <a:cs typeface="Times New Roman"/>
              </a:rPr>
              <a:t>and</a:t>
            </a:r>
            <a:r>
              <a:rPr sz="3000" spc="-55" dirty="0">
                <a:latin typeface="Times New Roman"/>
                <a:cs typeface="Times New Roman"/>
              </a:rPr>
              <a:t> </a:t>
            </a:r>
            <a:r>
              <a:rPr sz="3000" dirty="0">
                <a:latin typeface="Times New Roman"/>
                <a:cs typeface="Times New Roman"/>
              </a:rPr>
              <a:t>other</a:t>
            </a:r>
            <a:r>
              <a:rPr sz="3000" spc="-55" dirty="0">
                <a:latin typeface="Times New Roman"/>
                <a:cs typeface="Times New Roman"/>
              </a:rPr>
              <a:t> </a:t>
            </a:r>
            <a:r>
              <a:rPr sz="3000" spc="-20" dirty="0">
                <a:latin typeface="Times New Roman"/>
                <a:cs typeface="Times New Roman"/>
              </a:rPr>
              <a:t>high-</a:t>
            </a:r>
            <a:r>
              <a:rPr sz="3000" spc="-10" dirty="0">
                <a:latin typeface="Times New Roman"/>
                <a:cs typeface="Times New Roman"/>
              </a:rPr>
              <a:t>performance </a:t>
            </a:r>
            <a:r>
              <a:rPr sz="3000" dirty="0">
                <a:latin typeface="Times New Roman"/>
                <a:cs typeface="Times New Roman"/>
              </a:rPr>
              <a:t>computing</a:t>
            </a:r>
            <a:r>
              <a:rPr sz="3000" spc="-125" dirty="0">
                <a:latin typeface="Times New Roman"/>
                <a:cs typeface="Times New Roman"/>
              </a:rPr>
              <a:t> </a:t>
            </a:r>
            <a:r>
              <a:rPr sz="3000" spc="-10" dirty="0">
                <a:latin typeface="Times New Roman"/>
                <a:cs typeface="Times New Roman"/>
              </a:rPr>
              <a:t>applications.</a:t>
            </a:r>
            <a:endParaRPr sz="3000">
              <a:latin typeface="Times New Roman"/>
              <a:cs typeface="Times New Roman"/>
            </a:endParaRPr>
          </a:p>
        </p:txBody>
      </p:sp>
      <p:pic>
        <p:nvPicPr>
          <p:cNvPr id="4" name="object 4"/>
          <p:cNvPicPr/>
          <p:nvPr/>
        </p:nvPicPr>
        <p:blipFill>
          <a:blip r:embed="rId2" cstate="print"/>
          <a:stretch>
            <a:fillRect/>
          </a:stretch>
        </p:blipFill>
        <p:spPr>
          <a:xfrm>
            <a:off x="7470647" y="2590800"/>
            <a:ext cx="4721352" cy="27066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848" y="-118872"/>
            <a:ext cx="10058400" cy="1609344"/>
          </a:xfrm>
          <a:prstGeom prst="rect">
            <a:avLst/>
          </a:prstGeom>
        </p:spPr>
        <p:txBody>
          <a:bodyPr vert="horz" wrap="square" lIns="0" tIns="548259" rIns="0" bIns="0" rtlCol="0">
            <a:spAutoFit/>
          </a:bodyPr>
          <a:lstStyle/>
          <a:p>
            <a:pPr marL="2049145">
              <a:lnSpc>
                <a:spcPct val="100000"/>
              </a:lnSpc>
              <a:spcBef>
                <a:spcPts val="105"/>
              </a:spcBef>
            </a:pPr>
            <a:r>
              <a:rPr dirty="0"/>
              <a:t>Types</a:t>
            </a:r>
            <a:r>
              <a:rPr spc="-25" dirty="0"/>
              <a:t> </a:t>
            </a:r>
            <a:r>
              <a:rPr dirty="0"/>
              <a:t>of </a:t>
            </a:r>
            <a:r>
              <a:rPr spc="-20" dirty="0"/>
              <a:t>MIMD</a:t>
            </a:r>
          </a:p>
        </p:txBody>
      </p:sp>
      <p:sp>
        <p:nvSpPr>
          <p:cNvPr id="3" name="object 3"/>
          <p:cNvSpPr txBox="1">
            <a:spLocks noGrp="1"/>
          </p:cNvSpPr>
          <p:nvPr>
            <p:ph idx="1"/>
          </p:nvPr>
        </p:nvSpPr>
        <p:spPr>
          <a:xfrm>
            <a:off x="1088853" y="1403604"/>
            <a:ext cx="10058400" cy="4050792"/>
          </a:xfrm>
          <a:prstGeom prst="rect">
            <a:avLst/>
          </a:prstGeom>
        </p:spPr>
        <p:txBody>
          <a:bodyPr vert="horz" wrap="square" lIns="0" tIns="95250" rIns="0" bIns="0" rtlCol="0">
            <a:spAutoFit/>
          </a:bodyPr>
          <a:lstStyle/>
          <a:p>
            <a:pPr marL="355600" marR="5080" indent="-343535">
              <a:lnSpc>
                <a:spcPct val="80000"/>
              </a:lnSpc>
              <a:spcBef>
                <a:spcPts val="750"/>
              </a:spcBef>
              <a:buFont typeface="Times New Roman"/>
              <a:buChar char="•"/>
              <a:tabLst>
                <a:tab pos="355600" algn="l"/>
              </a:tabLst>
            </a:pPr>
            <a:r>
              <a:rPr sz="2700" b="1" dirty="0">
                <a:latin typeface="Times New Roman"/>
                <a:cs typeface="Times New Roman"/>
              </a:rPr>
              <a:t>Shared</a:t>
            </a:r>
            <a:r>
              <a:rPr sz="2700" b="1" spc="-15" dirty="0">
                <a:latin typeface="Times New Roman"/>
                <a:cs typeface="Times New Roman"/>
              </a:rPr>
              <a:t> </a:t>
            </a:r>
            <a:r>
              <a:rPr sz="2700" b="1" dirty="0">
                <a:latin typeface="Times New Roman"/>
                <a:cs typeface="Times New Roman"/>
              </a:rPr>
              <a:t>memory</a:t>
            </a:r>
            <a:r>
              <a:rPr sz="2700" b="1" spc="-5" dirty="0">
                <a:latin typeface="Times New Roman"/>
                <a:cs typeface="Times New Roman"/>
              </a:rPr>
              <a:t> </a:t>
            </a:r>
            <a:r>
              <a:rPr sz="2700" b="1" dirty="0">
                <a:latin typeface="Times New Roman"/>
                <a:cs typeface="Times New Roman"/>
              </a:rPr>
              <a:t>MIMD</a:t>
            </a:r>
            <a:r>
              <a:rPr sz="2700" b="1" spc="5" dirty="0">
                <a:latin typeface="Times New Roman"/>
                <a:cs typeface="Times New Roman"/>
              </a:rPr>
              <a:t> </a:t>
            </a:r>
            <a:r>
              <a:rPr sz="2700" dirty="0"/>
              <a:t>model</a:t>
            </a:r>
            <a:r>
              <a:rPr sz="2700" spc="-5" dirty="0"/>
              <a:t> </a:t>
            </a:r>
            <a:r>
              <a:rPr sz="2700" dirty="0"/>
              <a:t>(tightly</a:t>
            </a:r>
            <a:r>
              <a:rPr sz="2700" spc="-35" dirty="0"/>
              <a:t> </a:t>
            </a:r>
            <a:r>
              <a:rPr sz="2700" dirty="0"/>
              <a:t>coupled</a:t>
            </a:r>
            <a:r>
              <a:rPr sz="2700" spc="-25" dirty="0"/>
              <a:t> </a:t>
            </a:r>
            <a:r>
              <a:rPr sz="2700" spc="-10" dirty="0"/>
              <a:t>multiprocessor </a:t>
            </a:r>
            <a:r>
              <a:rPr sz="2700" dirty="0"/>
              <a:t>systems),</a:t>
            </a:r>
            <a:r>
              <a:rPr sz="2700" spc="-55" dirty="0"/>
              <a:t> </a:t>
            </a:r>
            <a:r>
              <a:rPr sz="2700" dirty="0"/>
              <a:t>all</a:t>
            </a:r>
            <a:r>
              <a:rPr sz="2700" spc="-40" dirty="0"/>
              <a:t> </a:t>
            </a:r>
            <a:r>
              <a:rPr sz="2700" dirty="0"/>
              <a:t>the</a:t>
            </a:r>
            <a:r>
              <a:rPr sz="2700" spc="-30" dirty="0"/>
              <a:t> </a:t>
            </a:r>
            <a:r>
              <a:rPr sz="2700" dirty="0"/>
              <a:t>PEs</a:t>
            </a:r>
            <a:r>
              <a:rPr sz="2700" spc="-35" dirty="0"/>
              <a:t> </a:t>
            </a:r>
            <a:r>
              <a:rPr sz="2700" dirty="0"/>
              <a:t>are</a:t>
            </a:r>
            <a:r>
              <a:rPr sz="2700" spc="-30" dirty="0"/>
              <a:t> </a:t>
            </a:r>
            <a:r>
              <a:rPr sz="2700" dirty="0"/>
              <a:t>connected</a:t>
            </a:r>
            <a:r>
              <a:rPr sz="2700" spc="-55" dirty="0"/>
              <a:t> </a:t>
            </a:r>
            <a:r>
              <a:rPr sz="2700" dirty="0"/>
              <a:t>to</a:t>
            </a:r>
            <a:r>
              <a:rPr sz="2700" spc="-40" dirty="0"/>
              <a:t> </a:t>
            </a:r>
            <a:r>
              <a:rPr sz="2700" dirty="0"/>
              <a:t>a</a:t>
            </a:r>
            <a:r>
              <a:rPr sz="2700" spc="-30" dirty="0"/>
              <a:t> </a:t>
            </a:r>
            <a:r>
              <a:rPr sz="2700" dirty="0"/>
              <a:t>single</a:t>
            </a:r>
            <a:r>
              <a:rPr sz="2700" spc="-55" dirty="0"/>
              <a:t> </a:t>
            </a:r>
            <a:r>
              <a:rPr sz="2700" dirty="0"/>
              <a:t>global</a:t>
            </a:r>
            <a:r>
              <a:rPr sz="2700" spc="-50" dirty="0"/>
              <a:t> </a:t>
            </a:r>
            <a:r>
              <a:rPr sz="2700" dirty="0"/>
              <a:t>memory</a:t>
            </a:r>
            <a:r>
              <a:rPr sz="2700" spc="-20" dirty="0"/>
              <a:t> </a:t>
            </a:r>
            <a:r>
              <a:rPr sz="2700" dirty="0"/>
              <a:t>and</a:t>
            </a:r>
            <a:r>
              <a:rPr sz="2700" spc="-40" dirty="0"/>
              <a:t> </a:t>
            </a:r>
            <a:r>
              <a:rPr sz="2700" spc="-20" dirty="0"/>
              <a:t>they </a:t>
            </a:r>
            <a:r>
              <a:rPr sz="2700" dirty="0"/>
              <a:t>all</a:t>
            </a:r>
            <a:r>
              <a:rPr sz="2700" spc="-45" dirty="0"/>
              <a:t> </a:t>
            </a:r>
            <a:r>
              <a:rPr sz="2700" dirty="0"/>
              <a:t>have</a:t>
            </a:r>
            <a:r>
              <a:rPr sz="2700" spc="-45" dirty="0"/>
              <a:t> </a:t>
            </a:r>
            <a:r>
              <a:rPr sz="2700" dirty="0"/>
              <a:t>access</a:t>
            </a:r>
            <a:r>
              <a:rPr sz="2700" spc="-30" dirty="0"/>
              <a:t> </a:t>
            </a:r>
            <a:r>
              <a:rPr sz="2700" dirty="0"/>
              <a:t>to</a:t>
            </a:r>
            <a:r>
              <a:rPr sz="2700" spc="-40" dirty="0"/>
              <a:t> </a:t>
            </a:r>
            <a:r>
              <a:rPr sz="2700" spc="-25" dirty="0"/>
              <a:t>it.</a:t>
            </a:r>
            <a:endParaRPr sz="2700" dirty="0">
              <a:latin typeface="Times New Roman"/>
              <a:cs typeface="Times New Roman"/>
            </a:endParaRPr>
          </a:p>
          <a:p>
            <a:pPr marL="756285" marR="702945" lvl="1" indent="-287020">
              <a:lnSpc>
                <a:spcPct val="80000"/>
              </a:lnSpc>
              <a:spcBef>
                <a:spcPts val="585"/>
              </a:spcBef>
              <a:buChar char="–"/>
              <a:tabLst>
                <a:tab pos="756285" algn="l"/>
              </a:tabLst>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communication</a:t>
            </a:r>
            <a:r>
              <a:rPr sz="2400" spc="-20" dirty="0">
                <a:latin typeface="Times New Roman"/>
                <a:cs typeface="Times New Roman"/>
              </a:rPr>
              <a:t> </a:t>
            </a:r>
            <a:r>
              <a:rPr sz="2400" dirty="0">
                <a:latin typeface="Times New Roman"/>
                <a:cs typeface="Times New Roman"/>
              </a:rPr>
              <a:t>between</a:t>
            </a:r>
            <a:r>
              <a:rPr sz="2400" spc="-5" dirty="0">
                <a:latin typeface="Times New Roman"/>
                <a:cs typeface="Times New Roman"/>
              </a:rPr>
              <a:t> </a:t>
            </a:r>
            <a:r>
              <a:rPr sz="2400" dirty="0">
                <a:latin typeface="Times New Roman"/>
                <a:cs typeface="Times New Roman"/>
              </a:rPr>
              <a:t>PEs</a:t>
            </a:r>
            <a:r>
              <a:rPr sz="2400" spc="-1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this</a:t>
            </a:r>
            <a:r>
              <a:rPr sz="2400" spc="-15" dirty="0">
                <a:latin typeface="Times New Roman"/>
                <a:cs typeface="Times New Roman"/>
              </a:rPr>
              <a:t> </a:t>
            </a:r>
            <a:r>
              <a:rPr sz="2400" dirty="0">
                <a:latin typeface="Times New Roman"/>
                <a:cs typeface="Times New Roman"/>
              </a:rPr>
              <a:t>model</a:t>
            </a:r>
            <a:r>
              <a:rPr sz="2400" spc="-5" dirty="0">
                <a:latin typeface="Times New Roman"/>
                <a:cs typeface="Times New Roman"/>
              </a:rPr>
              <a:t> </a:t>
            </a:r>
            <a:r>
              <a:rPr sz="2400" dirty="0">
                <a:latin typeface="Times New Roman"/>
                <a:cs typeface="Times New Roman"/>
              </a:rPr>
              <a:t>takes</a:t>
            </a:r>
            <a:r>
              <a:rPr sz="2400" spc="-30" dirty="0">
                <a:latin typeface="Times New Roman"/>
                <a:cs typeface="Times New Roman"/>
              </a:rPr>
              <a:t> </a:t>
            </a:r>
            <a:r>
              <a:rPr sz="2400" dirty="0">
                <a:latin typeface="Times New Roman"/>
                <a:cs typeface="Times New Roman"/>
              </a:rPr>
              <a:t>place</a:t>
            </a:r>
            <a:r>
              <a:rPr sz="2400" spc="-30" dirty="0">
                <a:latin typeface="Times New Roman"/>
                <a:cs typeface="Times New Roman"/>
              </a:rPr>
              <a:t> </a:t>
            </a:r>
            <a:r>
              <a:rPr sz="2400" dirty="0">
                <a:latin typeface="Times New Roman"/>
                <a:cs typeface="Times New Roman"/>
              </a:rPr>
              <a:t>through</a:t>
            </a:r>
            <a:r>
              <a:rPr sz="2400" spc="-20" dirty="0">
                <a:latin typeface="Times New Roman"/>
                <a:cs typeface="Times New Roman"/>
              </a:rPr>
              <a:t> </a:t>
            </a:r>
            <a:r>
              <a:rPr sz="2400" spc="-25" dirty="0">
                <a:latin typeface="Times New Roman"/>
                <a:cs typeface="Times New Roman"/>
              </a:rPr>
              <a:t>the </a:t>
            </a:r>
            <a:r>
              <a:rPr sz="2400" dirty="0">
                <a:latin typeface="Times New Roman"/>
                <a:cs typeface="Times New Roman"/>
              </a:rPr>
              <a:t>shared </a:t>
            </a:r>
            <a:r>
              <a:rPr sz="2400" spc="-10" dirty="0">
                <a:latin typeface="Times New Roman"/>
                <a:cs typeface="Times New Roman"/>
              </a:rPr>
              <a:t>memory.</a:t>
            </a:r>
            <a:endParaRPr sz="2400" dirty="0">
              <a:latin typeface="Times New Roman"/>
              <a:cs typeface="Times New Roman"/>
            </a:endParaRPr>
          </a:p>
          <a:p>
            <a:pPr marL="756285" marR="76835" lvl="1" indent="-287020">
              <a:lnSpc>
                <a:spcPts val="2300"/>
              </a:lnSpc>
              <a:spcBef>
                <a:spcPts val="565"/>
              </a:spcBef>
              <a:buChar char="–"/>
              <a:tabLst>
                <a:tab pos="756285" algn="l"/>
              </a:tabLst>
            </a:pPr>
            <a:r>
              <a:rPr sz="2400" dirty="0">
                <a:latin typeface="Times New Roman"/>
                <a:cs typeface="Times New Roman"/>
              </a:rPr>
              <a:t>Modification</a:t>
            </a:r>
            <a:r>
              <a:rPr sz="2400" spc="-5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data</a:t>
            </a:r>
            <a:r>
              <a:rPr sz="2400" spc="-25" dirty="0">
                <a:latin typeface="Times New Roman"/>
                <a:cs typeface="Times New Roman"/>
              </a:rPr>
              <a:t> </a:t>
            </a:r>
            <a:r>
              <a:rPr sz="2400" dirty="0">
                <a:latin typeface="Times New Roman"/>
                <a:cs typeface="Times New Roman"/>
              </a:rPr>
              <a:t>stored</a:t>
            </a:r>
            <a:r>
              <a:rPr sz="2400" spc="-1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global</a:t>
            </a:r>
            <a:r>
              <a:rPr sz="2400" spc="-25" dirty="0">
                <a:latin typeface="Times New Roman"/>
                <a:cs typeface="Times New Roman"/>
              </a:rPr>
              <a:t> </a:t>
            </a:r>
            <a:r>
              <a:rPr sz="2400" dirty="0">
                <a:latin typeface="Times New Roman"/>
                <a:cs typeface="Times New Roman"/>
              </a:rPr>
              <a:t>memory</a:t>
            </a:r>
            <a:r>
              <a:rPr sz="2400" spc="20" dirty="0">
                <a:latin typeface="Times New Roman"/>
                <a:cs typeface="Times New Roman"/>
              </a:rPr>
              <a:t> </a:t>
            </a:r>
            <a:r>
              <a:rPr sz="2400" dirty="0">
                <a:latin typeface="Times New Roman"/>
                <a:cs typeface="Times New Roman"/>
              </a:rPr>
              <a:t>by</a:t>
            </a:r>
            <a:r>
              <a:rPr sz="2400" spc="-10" dirty="0">
                <a:latin typeface="Times New Roman"/>
                <a:cs typeface="Times New Roman"/>
              </a:rPr>
              <a:t> </a:t>
            </a:r>
            <a:r>
              <a:rPr sz="2400" dirty="0">
                <a:latin typeface="Times New Roman"/>
                <a:cs typeface="Times New Roman"/>
              </a:rPr>
              <a:t>one</a:t>
            </a:r>
            <a:r>
              <a:rPr sz="2400" spc="-15" dirty="0">
                <a:latin typeface="Times New Roman"/>
                <a:cs typeface="Times New Roman"/>
              </a:rPr>
              <a:t> </a:t>
            </a:r>
            <a:r>
              <a:rPr sz="2400" dirty="0">
                <a:latin typeface="Times New Roman"/>
                <a:cs typeface="Times New Roman"/>
              </a:rPr>
              <a:t>PE</a:t>
            </a:r>
            <a:r>
              <a:rPr sz="2400" spc="-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visible</a:t>
            </a:r>
            <a:r>
              <a:rPr sz="2400" spc="-40" dirty="0">
                <a:latin typeface="Times New Roman"/>
                <a:cs typeface="Times New Roman"/>
              </a:rPr>
              <a:t> </a:t>
            </a:r>
            <a:r>
              <a:rPr sz="2400" spc="-25" dirty="0">
                <a:latin typeface="Times New Roman"/>
                <a:cs typeface="Times New Roman"/>
              </a:rPr>
              <a:t>to </a:t>
            </a:r>
            <a:r>
              <a:rPr sz="2400" dirty="0">
                <a:latin typeface="Times New Roman"/>
                <a:cs typeface="Times New Roman"/>
              </a:rPr>
              <a:t>all</a:t>
            </a:r>
            <a:r>
              <a:rPr sz="2400" spc="-15" dirty="0">
                <a:latin typeface="Times New Roman"/>
                <a:cs typeface="Times New Roman"/>
              </a:rPr>
              <a:t> </a:t>
            </a:r>
            <a:r>
              <a:rPr sz="2400" dirty="0">
                <a:latin typeface="Times New Roman"/>
                <a:cs typeface="Times New Roman"/>
              </a:rPr>
              <a:t>other</a:t>
            </a:r>
            <a:r>
              <a:rPr sz="2400" spc="-15" dirty="0">
                <a:latin typeface="Times New Roman"/>
                <a:cs typeface="Times New Roman"/>
              </a:rPr>
              <a:t> </a:t>
            </a:r>
            <a:r>
              <a:rPr sz="2400" spc="-20" dirty="0">
                <a:latin typeface="Times New Roman"/>
                <a:cs typeface="Times New Roman"/>
              </a:rPr>
              <a:t>PEs.</a:t>
            </a:r>
            <a:endParaRPr sz="2400" dirty="0">
              <a:latin typeface="Times New Roman"/>
              <a:cs typeface="Times New Roman"/>
            </a:endParaRPr>
          </a:p>
          <a:p>
            <a:pPr marL="355600" marR="1901825" indent="-343535">
              <a:lnSpc>
                <a:spcPts val="2590"/>
              </a:lnSpc>
              <a:spcBef>
                <a:spcPts val="640"/>
              </a:spcBef>
              <a:buFont typeface="Times New Roman"/>
              <a:buChar char="•"/>
              <a:tabLst>
                <a:tab pos="355600" algn="l"/>
              </a:tabLst>
            </a:pPr>
            <a:r>
              <a:rPr sz="2700" b="1" dirty="0">
                <a:latin typeface="Times New Roman"/>
                <a:cs typeface="Times New Roman"/>
              </a:rPr>
              <a:t>Distributed</a:t>
            </a:r>
            <a:r>
              <a:rPr sz="2700" b="1" spc="-95" dirty="0">
                <a:latin typeface="Times New Roman"/>
                <a:cs typeface="Times New Roman"/>
              </a:rPr>
              <a:t> </a:t>
            </a:r>
            <a:r>
              <a:rPr sz="2700" b="1" dirty="0">
                <a:latin typeface="Times New Roman"/>
                <a:cs typeface="Times New Roman"/>
              </a:rPr>
              <a:t>memory</a:t>
            </a:r>
            <a:r>
              <a:rPr sz="2700" b="1" spc="-60" dirty="0">
                <a:latin typeface="Times New Roman"/>
                <a:cs typeface="Times New Roman"/>
              </a:rPr>
              <a:t> </a:t>
            </a:r>
            <a:r>
              <a:rPr sz="2700" b="1" dirty="0">
                <a:latin typeface="Times New Roman"/>
                <a:cs typeface="Times New Roman"/>
              </a:rPr>
              <a:t>MIMD</a:t>
            </a:r>
            <a:r>
              <a:rPr sz="2700" b="1" spc="-65" dirty="0">
                <a:latin typeface="Times New Roman"/>
                <a:cs typeface="Times New Roman"/>
              </a:rPr>
              <a:t> </a:t>
            </a:r>
            <a:r>
              <a:rPr sz="2700" dirty="0"/>
              <a:t>machines</a:t>
            </a:r>
            <a:r>
              <a:rPr sz="2700" spc="-75" dirty="0"/>
              <a:t> </a:t>
            </a:r>
            <a:r>
              <a:rPr sz="2700" dirty="0"/>
              <a:t>(loosely</a:t>
            </a:r>
            <a:r>
              <a:rPr sz="2700" spc="-105" dirty="0"/>
              <a:t> </a:t>
            </a:r>
            <a:r>
              <a:rPr sz="2700" spc="-10" dirty="0"/>
              <a:t>coupled </a:t>
            </a:r>
            <a:r>
              <a:rPr sz="2700" dirty="0"/>
              <a:t>multiprocessor</a:t>
            </a:r>
            <a:r>
              <a:rPr sz="2700" spc="-75" dirty="0"/>
              <a:t> </a:t>
            </a:r>
            <a:r>
              <a:rPr sz="2700" dirty="0"/>
              <a:t>systems)</a:t>
            </a:r>
            <a:r>
              <a:rPr sz="2700" spc="-50" dirty="0"/>
              <a:t> </a:t>
            </a:r>
            <a:r>
              <a:rPr sz="2700" dirty="0"/>
              <a:t>all</a:t>
            </a:r>
            <a:r>
              <a:rPr sz="2700" spc="-45" dirty="0"/>
              <a:t> </a:t>
            </a:r>
            <a:r>
              <a:rPr sz="2700" dirty="0"/>
              <a:t>PEs</a:t>
            </a:r>
            <a:r>
              <a:rPr sz="2700" spc="-35" dirty="0"/>
              <a:t> </a:t>
            </a:r>
            <a:r>
              <a:rPr sz="2700" dirty="0"/>
              <a:t>have</a:t>
            </a:r>
            <a:r>
              <a:rPr sz="2700" spc="-45" dirty="0"/>
              <a:t> </a:t>
            </a:r>
            <a:r>
              <a:rPr sz="2700" dirty="0"/>
              <a:t>a</a:t>
            </a:r>
            <a:r>
              <a:rPr sz="2700" spc="-30" dirty="0"/>
              <a:t> </a:t>
            </a:r>
            <a:r>
              <a:rPr sz="2700" dirty="0"/>
              <a:t>local</a:t>
            </a:r>
            <a:r>
              <a:rPr sz="2700" spc="-55" dirty="0"/>
              <a:t> </a:t>
            </a:r>
            <a:r>
              <a:rPr sz="2700" spc="-10" dirty="0"/>
              <a:t>memory.</a:t>
            </a:r>
            <a:endParaRPr sz="2700" dirty="0">
              <a:latin typeface="Times New Roman"/>
              <a:cs typeface="Times New Roman"/>
            </a:endParaRPr>
          </a:p>
          <a:p>
            <a:pPr marL="756285" lvl="1" indent="-286385">
              <a:lnSpc>
                <a:spcPts val="2595"/>
              </a:lnSpc>
              <a:spcBef>
                <a:spcPts val="35"/>
              </a:spcBef>
              <a:buChar char="–"/>
              <a:tabLst>
                <a:tab pos="756285" algn="l"/>
              </a:tabLst>
            </a:pP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communication</a:t>
            </a:r>
            <a:r>
              <a:rPr sz="2400" spc="-25" dirty="0">
                <a:latin typeface="Times New Roman"/>
                <a:cs typeface="Times New Roman"/>
              </a:rPr>
              <a:t> </a:t>
            </a:r>
            <a:r>
              <a:rPr sz="2400" dirty="0">
                <a:latin typeface="Times New Roman"/>
                <a:cs typeface="Times New Roman"/>
              </a:rPr>
              <a:t>between</a:t>
            </a:r>
            <a:r>
              <a:rPr sz="2400" spc="-25" dirty="0">
                <a:latin typeface="Times New Roman"/>
                <a:cs typeface="Times New Roman"/>
              </a:rPr>
              <a:t> </a:t>
            </a:r>
            <a:r>
              <a:rPr sz="2400" dirty="0">
                <a:latin typeface="Times New Roman"/>
                <a:cs typeface="Times New Roman"/>
              </a:rPr>
              <a:t>PEs</a:t>
            </a:r>
            <a:r>
              <a:rPr sz="2400" spc="-1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this</a:t>
            </a:r>
            <a:r>
              <a:rPr sz="2400" spc="-15" dirty="0">
                <a:latin typeface="Times New Roman"/>
                <a:cs typeface="Times New Roman"/>
              </a:rPr>
              <a:t> </a:t>
            </a:r>
            <a:r>
              <a:rPr sz="2400" dirty="0">
                <a:latin typeface="Times New Roman"/>
                <a:cs typeface="Times New Roman"/>
              </a:rPr>
              <a:t>model</a:t>
            </a:r>
            <a:r>
              <a:rPr sz="2400" spc="-10" dirty="0">
                <a:latin typeface="Times New Roman"/>
                <a:cs typeface="Times New Roman"/>
              </a:rPr>
              <a:t> </a:t>
            </a:r>
            <a:r>
              <a:rPr sz="2400" dirty="0">
                <a:latin typeface="Times New Roman"/>
                <a:cs typeface="Times New Roman"/>
              </a:rPr>
              <a:t>takes</a:t>
            </a:r>
            <a:r>
              <a:rPr sz="2400" spc="-35" dirty="0">
                <a:latin typeface="Times New Roman"/>
                <a:cs typeface="Times New Roman"/>
              </a:rPr>
              <a:t> </a:t>
            </a:r>
            <a:r>
              <a:rPr sz="2400" dirty="0">
                <a:latin typeface="Times New Roman"/>
                <a:cs typeface="Times New Roman"/>
              </a:rPr>
              <a:t>place</a:t>
            </a:r>
            <a:r>
              <a:rPr sz="2400" spc="-30" dirty="0">
                <a:latin typeface="Times New Roman"/>
                <a:cs typeface="Times New Roman"/>
              </a:rPr>
              <a:t> </a:t>
            </a:r>
            <a:r>
              <a:rPr sz="2400" dirty="0">
                <a:latin typeface="Times New Roman"/>
                <a:cs typeface="Times New Roman"/>
              </a:rPr>
              <a:t>through</a:t>
            </a:r>
            <a:r>
              <a:rPr sz="2400" spc="-15" dirty="0">
                <a:latin typeface="Times New Roman"/>
                <a:cs typeface="Times New Roman"/>
              </a:rPr>
              <a:t> </a:t>
            </a:r>
            <a:r>
              <a:rPr sz="2400" spc="-25" dirty="0">
                <a:latin typeface="Times New Roman"/>
                <a:cs typeface="Times New Roman"/>
              </a:rPr>
              <a:t>the</a:t>
            </a:r>
            <a:endParaRPr sz="2400" dirty="0">
              <a:latin typeface="Times New Roman"/>
              <a:cs typeface="Times New Roman"/>
            </a:endParaRPr>
          </a:p>
          <a:p>
            <a:pPr marL="756285">
              <a:lnSpc>
                <a:spcPts val="2595"/>
              </a:lnSpc>
            </a:pPr>
            <a:r>
              <a:rPr sz="2400" dirty="0"/>
              <a:t>interconnection</a:t>
            </a:r>
            <a:r>
              <a:rPr sz="2400" spc="-50" dirty="0"/>
              <a:t> </a:t>
            </a:r>
            <a:r>
              <a:rPr sz="2400" dirty="0"/>
              <a:t>network</a:t>
            </a:r>
            <a:r>
              <a:rPr sz="2400" spc="-20" dirty="0"/>
              <a:t> </a:t>
            </a:r>
            <a:r>
              <a:rPr sz="2400" dirty="0"/>
              <a:t>(the</a:t>
            </a:r>
            <a:r>
              <a:rPr sz="2400" spc="-30" dirty="0"/>
              <a:t> </a:t>
            </a:r>
            <a:r>
              <a:rPr sz="2400" dirty="0"/>
              <a:t>inter-process</a:t>
            </a:r>
            <a:r>
              <a:rPr sz="2400" spc="-30" dirty="0"/>
              <a:t> </a:t>
            </a:r>
            <a:r>
              <a:rPr sz="2400" dirty="0"/>
              <a:t>communication</a:t>
            </a:r>
            <a:r>
              <a:rPr sz="2400" spc="-30" dirty="0"/>
              <a:t> </a:t>
            </a:r>
            <a:r>
              <a:rPr sz="2400" dirty="0"/>
              <a:t>channel,</a:t>
            </a:r>
            <a:r>
              <a:rPr sz="2400" spc="-30" dirty="0"/>
              <a:t> </a:t>
            </a:r>
            <a:r>
              <a:rPr sz="2400" dirty="0"/>
              <a:t>or</a:t>
            </a:r>
            <a:r>
              <a:rPr sz="2400" spc="-10" dirty="0"/>
              <a:t> IPC).</a:t>
            </a:r>
            <a:endParaRPr sz="24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30"/>
              </a:lnSpc>
            </a:pPr>
            <a:fld id="{81D60167-4931-47E6-BA6A-407CBD079E47}" type="slidenum">
              <a:rPr spc="-25" dirty="0"/>
              <a:t>9</a:t>
            </a:fld>
            <a:endParaRPr spc="-25"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2441</TotalTime>
  <Words>2131</Words>
  <Application>Microsoft Macintosh PowerPoint</Application>
  <PresentationFormat>Widescreen</PresentationFormat>
  <Paragraphs>247</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Arial Black</vt:lpstr>
      <vt:lpstr>Arial MT</vt:lpstr>
      <vt:lpstr>Calibri</vt:lpstr>
      <vt:lpstr>Rockwell Extra Bold</vt:lpstr>
      <vt:lpstr>Tahoma</vt:lpstr>
      <vt:lpstr>Times New Roman</vt:lpstr>
      <vt:lpstr>Wingdings</vt:lpstr>
      <vt:lpstr>Wood Type</vt:lpstr>
      <vt:lpstr>Week 1 and 2: Distributed Computing  (An Overview)</vt:lpstr>
      <vt:lpstr>Outline</vt:lpstr>
      <vt:lpstr>Flynn’s Taxonomy</vt:lpstr>
      <vt:lpstr>Flynn’s Taxonomy (Cont.)</vt:lpstr>
      <vt:lpstr>SISD</vt:lpstr>
      <vt:lpstr>SIMD</vt:lpstr>
      <vt:lpstr>MISD</vt:lpstr>
      <vt:lpstr>MIMD</vt:lpstr>
      <vt:lpstr>Types of MIMD</vt:lpstr>
      <vt:lpstr>What Is A Distributed System?</vt:lpstr>
      <vt:lpstr>Distributed System Characteristics</vt:lpstr>
      <vt:lpstr>Middleware</vt:lpstr>
      <vt:lpstr>Middleware Examples</vt:lpstr>
      <vt:lpstr>Middleware Examples</vt:lpstr>
      <vt:lpstr>Cont.</vt:lpstr>
      <vt:lpstr>Distributed System Goals</vt:lpstr>
      <vt:lpstr>Dimensions of Transparency</vt:lpstr>
      <vt:lpstr>Openness</vt:lpstr>
      <vt:lpstr>Examples of IDLs</vt:lpstr>
      <vt:lpstr>Comparative Table of IDL, WSDL, and OMG IDL</vt:lpstr>
      <vt:lpstr>Summary Goals for Distribution</vt:lpstr>
      <vt:lpstr>Issues/Pitfalls of Distribution</vt:lpstr>
      <vt:lpstr>Example of Distributed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Overview</dc:title>
  <dc:creator>weisskop</dc:creator>
  <cp:lastModifiedBy>rafiullah khan</cp:lastModifiedBy>
  <cp:revision>27</cp:revision>
  <dcterms:created xsi:type="dcterms:W3CDTF">2026-01-01T11:40:47Z</dcterms:created>
  <dcterms:modified xsi:type="dcterms:W3CDTF">2026-01-29T14:02:25Z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2025-01-22T00:00:00Z</vt:filetime>
  </property>
  <property fmtid="{D5CDD505-2E9C-101B-9397-08002B2CF9AE}" pid="3" name="Creator">
    <vt:lpwstr>Microsoft® PowerPoint® LTSC</vt:lpwstr>
  </property>
  <property fmtid="{D5CDD505-2E9C-101B-9397-08002B2CF9AE}" pid="4" name="LastSaved">
    <vt:filetime>2026-01-01T00:00:00Z</vt:filetime>
  </property>
  <property fmtid="{D5CDD505-2E9C-101B-9397-08002B2CF9AE}" pid="5" name="Producer">
    <vt:lpwstr>Microsoft® PowerPoint® LTSC</vt:lpwstr>
  </property>
</Properties>
</file>